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86" r:id="rId1"/>
  </p:sldMasterIdLst>
  <p:notesMasterIdLst>
    <p:notesMasterId r:id="rId15"/>
  </p:notesMasterIdLst>
  <p:sldIdLst>
    <p:sldId id="269" r:id="rId2"/>
    <p:sldId id="270" r:id="rId3"/>
    <p:sldId id="281" r:id="rId4"/>
    <p:sldId id="271" r:id="rId5"/>
    <p:sldId id="282" r:id="rId6"/>
    <p:sldId id="283" r:id="rId7"/>
    <p:sldId id="284" r:id="rId8"/>
    <p:sldId id="285" r:id="rId9"/>
    <p:sldId id="286" r:id="rId10"/>
    <p:sldId id="287" r:id="rId11"/>
    <p:sldId id="288" r:id="rId12"/>
    <p:sldId id="289" r:id="rId13"/>
    <p:sldId id="290"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CB3130ED-3603-4D1D-8406-02FDA0D75488}">
          <p14:sldIdLst>
            <p14:sldId id="269"/>
            <p14:sldId id="270"/>
            <p14:sldId id="281"/>
            <p14:sldId id="271"/>
            <p14:sldId id="282"/>
            <p14:sldId id="283"/>
            <p14:sldId id="284"/>
            <p14:sldId id="285"/>
            <p14:sldId id="286"/>
            <p14:sldId id="287"/>
            <p14:sldId id="288"/>
            <p14:sldId id="289"/>
            <p14:sldId id="290"/>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ADALA TEJESH KUMAR" initials="PT" lastIdx="1" clrIdx="0">
    <p:extLst>
      <p:ext uri="{19B8F6BF-5375-455C-9EA6-DF929625EA0E}">
        <p15:presenceInfo xmlns:p15="http://schemas.microsoft.com/office/powerpoint/2012/main" userId="fc6f95a179683b46"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E9F545A-EF7D-4B69-96AB-40AF8DA0C9F5}" v="31" dt="2024-12-08T14:22:04.572"/>
  </p1510:revLst>
</p1510:revInfo>
</file>

<file path=ppt/tableStyles.xml><?xml version="1.0" encoding="utf-8"?>
<a:tblStyleLst xmlns:a="http://schemas.openxmlformats.org/drawingml/2006/main" def="{5C22544A-7EE6-4342-B048-85BDC9FD1C3A}">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472" autoAdjust="0"/>
    <p:restoredTop sz="94660"/>
  </p:normalViewPr>
  <p:slideViewPr>
    <p:cSldViewPr snapToGrid="0">
      <p:cViewPr>
        <p:scale>
          <a:sx n="75" d="100"/>
          <a:sy n="75" d="100"/>
        </p:scale>
        <p:origin x="1644" y="52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21"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commentAuthors" Target="commentAuthors.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ouli venkat" userId="6f353fbac9d9cafd" providerId="LiveId" clId="{1E9F545A-EF7D-4B69-96AB-40AF8DA0C9F5}"/>
    <pc:docChg chg="undo custSel addSld modSld modSection">
      <pc:chgData name="Mouli venkat" userId="6f353fbac9d9cafd" providerId="LiveId" clId="{1E9F545A-EF7D-4B69-96AB-40AF8DA0C9F5}" dt="2024-12-08T14:23:00.592" v="285" actId="207"/>
      <pc:docMkLst>
        <pc:docMk/>
      </pc:docMkLst>
      <pc:sldChg chg="addSp modSp new mod">
        <pc:chgData name="Mouli venkat" userId="6f353fbac9d9cafd" providerId="LiveId" clId="{1E9F545A-EF7D-4B69-96AB-40AF8DA0C9F5}" dt="2024-12-08T13:51:40.337" v="43" actId="255"/>
        <pc:sldMkLst>
          <pc:docMk/>
          <pc:sldMk cId="2930060682" sldId="285"/>
        </pc:sldMkLst>
        <pc:spChg chg="add mod">
          <ac:chgData name="Mouli venkat" userId="6f353fbac9d9cafd" providerId="LiveId" clId="{1E9F545A-EF7D-4B69-96AB-40AF8DA0C9F5}" dt="2024-12-08T13:51:25.120" v="41" actId="207"/>
          <ac:spMkLst>
            <pc:docMk/>
            <pc:sldMk cId="2930060682" sldId="285"/>
            <ac:spMk id="2" creationId="{536801CC-0F2E-93E1-A2AD-F36BE9A16582}"/>
          </ac:spMkLst>
        </pc:spChg>
        <pc:spChg chg="add mod">
          <ac:chgData name="Mouli venkat" userId="6f353fbac9d9cafd" providerId="LiveId" clId="{1E9F545A-EF7D-4B69-96AB-40AF8DA0C9F5}" dt="2024-12-08T13:51:40.337" v="43" actId="255"/>
          <ac:spMkLst>
            <pc:docMk/>
            <pc:sldMk cId="2930060682" sldId="285"/>
            <ac:spMk id="3" creationId="{D9D12350-5940-C550-E79C-2AF581DCC896}"/>
          </ac:spMkLst>
        </pc:spChg>
        <pc:picChg chg="add mod">
          <ac:chgData name="Mouli venkat" userId="6f353fbac9d9cafd" providerId="LiveId" clId="{1E9F545A-EF7D-4B69-96AB-40AF8DA0C9F5}" dt="2024-12-08T13:51:11.017" v="38" actId="14100"/>
          <ac:picMkLst>
            <pc:docMk/>
            <pc:sldMk cId="2930060682" sldId="285"/>
            <ac:picMk id="5" creationId="{8844344D-F72D-7E9B-4264-16E7B3728371}"/>
          </ac:picMkLst>
        </pc:picChg>
      </pc:sldChg>
      <pc:sldChg chg="addSp delSp modSp new mod">
        <pc:chgData name="Mouli venkat" userId="6f353fbac9d9cafd" providerId="LiveId" clId="{1E9F545A-EF7D-4B69-96AB-40AF8DA0C9F5}" dt="2024-12-08T13:56:48.816" v="97" actId="1076"/>
        <pc:sldMkLst>
          <pc:docMk/>
          <pc:sldMk cId="1896338955" sldId="286"/>
        </pc:sldMkLst>
        <pc:spChg chg="add mod">
          <ac:chgData name="Mouli venkat" userId="6f353fbac9d9cafd" providerId="LiveId" clId="{1E9F545A-EF7D-4B69-96AB-40AF8DA0C9F5}" dt="2024-12-08T13:55:51.490" v="83" actId="1076"/>
          <ac:spMkLst>
            <pc:docMk/>
            <pc:sldMk cId="1896338955" sldId="286"/>
            <ac:spMk id="2" creationId="{A3892CCD-997D-C142-F8A4-7BEF583FFB88}"/>
          </ac:spMkLst>
        </pc:spChg>
        <pc:spChg chg="add del mod">
          <ac:chgData name="Mouli venkat" userId="6f353fbac9d9cafd" providerId="LiveId" clId="{1E9F545A-EF7D-4B69-96AB-40AF8DA0C9F5}" dt="2024-12-08T13:54:59.775" v="68"/>
          <ac:spMkLst>
            <pc:docMk/>
            <pc:sldMk cId="1896338955" sldId="286"/>
            <ac:spMk id="3" creationId="{DDC07E71-D5DB-C8E6-BC7D-06AE9F5DA11A}"/>
          </ac:spMkLst>
        </pc:spChg>
        <pc:spChg chg="add mod">
          <ac:chgData name="Mouli venkat" userId="6f353fbac9d9cafd" providerId="LiveId" clId="{1E9F545A-EF7D-4B69-96AB-40AF8DA0C9F5}" dt="2024-12-08T13:56:48.816" v="97" actId="1076"/>
          <ac:spMkLst>
            <pc:docMk/>
            <pc:sldMk cId="1896338955" sldId="286"/>
            <ac:spMk id="4" creationId="{24A60179-1100-E8BC-1221-2EE77A97E51A}"/>
          </ac:spMkLst>
        </pc:spChg>
        <pc:picChg chg="add mod modCrop">
          <ac:chgData name="Mouli venkat" userId="6f353fbac9d9cafd" providerId="LiveId" clId="{1E9F545A-EF7D-4B69-96AB-40AF8DA0C9F5}" dt="2024-12-08T13:56:18" v="90" actId="1076"/>
          <ac:picMkLst>
            <pc:docMk/>
            <pc:sldMk cId="1896338955" sldId="286"/>
            <ac:picMk id="6" creationId="{4AE24B2A-E1C4-D322-B505-FCEBAC89E93B}"/>
          </ac:picMkLst>
        </pc:picChg>
      </pc:sldChg>
      <pc:sldChg chg="addSp modSp new mod">
        <pc:chgData name="Mouli venkat" userId="6f353fbac9d9cafd" providerId="LiveId" clId="{1E9F545A-EF7D-4B69-96AB-40AF8DA0C9F5}" dt="2024-12-08T13:59:47.224" v="155" actId="1076"/>
        <pc:sldMkLst>
          <pc:docMk/>
          <pc:sldMk cId="2143863227" sldId="287"/>
        </pc:sldMkLst>
        <pc:spChg chg="add mod">
          <ac:chgData name="Mouli venkat" userId="6f353fbac9d9cafd" providerId="LiveId" clId="{1E9F545A-EF7D-4B69-96AB-40AF8DA0C9F5}" dt="2024-12-08T13:59:47.224" v="155" actId="1076"/>
          <ac:spMkLst>
            <pc:docMk/>
            <pc:sldMk cId="2143863227" sldId="287"/>
            <ac:spMk id="2" creationId="{88C25783-EAB2-A992-7703-F54FF95823F4}"/>
          </ac:spMkLst>
        </pc:spChg>
        <pc:spChg chg="add mod">
          <ac:chgData name="Mouli venkat" userId="6f353fbac9d9cafd" providerId="LiveId" clId="{1E9F545A-EF7D-4B69-96AB-40AF8DA0C9F5}" dt="2024-12-08T13:59:41.526" v="154" actId="1076"/>
          <ac:spMkLst>
            <pc:docMk/>
            <pc:sldMk cId="2143863227" sldId="287"/>
            <ac:spMk id="3" creationId="{11A7118F-F391-4607-9A8E-9CC62E799560}"/>
          </ac:spMkLst>
        </pc:spChg>
        <pc:picChg chg="add mod">
          <ac:chgData name="Mouli venkat" userId="6f353fbac9d9cafd" providerId="LiveId" clId="{1E9F545A-EF7D-4B69-96AB-40AF8DA0C9F5}" dt="2024-12-08T13:59:38.788" v="153" actId="14100"/>
          <ac:picMkLst>
            <pc:docMk/>
            <pc:sldMk cId="2143863227" sldId="287"/>
            <ac:picMk id="5" creationId="{0B674BE1-15AE-A723-342C-D1C8B8499A9A}"/>
          </ac:picMkLst>
        </pc:picChg>
      </pc:sldChg>
      <pc:sldChg chg="addSp delSp modSp new mod">
        <pc:chgData name="Mouli venkat" userId="6f353fbac9d9cafd" providerId="LiveId" clId="{1E9F545A-EF7D-4B69-96AB-40AF8DA0C9F5}" dt="2024-12-08T14:19:48.162" v="244" actId="1076"/>
        <pc:sldMkLst>
          <pc:docMk/>
          <pc:sldMk cId="608466119" sldId="288"/>
        </pc:sldMkLst>
        <pc:spChg chg="add mod">
          <ac:chgData name="Mouli venkat" userId="6f353fbac9d9cafd" providerId="LiveId" clId="{1E9F545A-EF7D-4B69-96AB-40AF8DA0C9F5}" dt="2024-12-08T14:14:37.033" v="169" actId="14100"/>
          <ac:spMkLst>
            <pc:docMk/>
            <pc:sldMk cId="608466119" sldId="288"/>
            <ac:spMk id="2" creationId="{8D6CB98D-78E4-B97A-7D82-F7CA22479E7C}"/>
          </ac:spMkLst>
        </pc:spChg>
        <pc:spChg chg="add del mod">
          <ac:chgData name="Mouli venkat" userId="6f353fbac9d9cafd" providerId="LiveId" clId="{1E9F545A-EF7D-4B69-96AB-40AF8DA0C9F5}" dt="2024-12-08T14:15:11.931" v="178" actId="1076"/>
          <ac:spMkLst>
            <pc:docMk/>
            <pc:sldMk cId="608466119" sldId="288"/>
            <ac:spMk id="3" creationId="{7F9FD427-9CF7-9A9F-D77D-7D1FE5B865A5}"/>
          </ac:spMkLst>
        </pc:spChg>
        <pc:spChg chg="add">
          <ac:chgData name="Mouli venkat" userId="6f353fbac9d9cafd" providerId="LiveId" clId="{1E9F545A-EF7D-4B69-96AB-40AF8DA0C9F5}" dt="2024-12-08T14:14:53.798" v="171"/>
          <ac:spMkLst>
            <pc:docMk/>
            <pc:sldMk cId="608466119" sldId="288"/>
            <ac:spMk id="4" creationId="{6B562F6B-B041-56C4-745F-51EF4FD4C86F}"/>
          </ac:spMkLst>
        </pc:spChg>
        <pc:spChg chg="add del mod">
          <ac:chgData name="Mouli venkat" userId="6f353fbac9d9cafd" providerId="LiveId" clId="{1E9F545A-EF7D-4B69-96AB-40AF8DA0C9F5}" dt="2024-12-08T14:17:49.833" v="220" actId="478"/>
          <ac:spMkLst>
            <pc:docMk/>
            <pc:sldMk cId="608466119" sldId="288"/>
            <ac:spMk id="5" creationId="{B83CC175-9749-6098-CE6C-54D9B56B951C}"/>
          </ac:spMkLst>
        </pc:spChg>
        <pc:spChg chg="add mod">
          <ac:chgData name="Mouli venkat" userId="6f353fbac9d9cafd" providerId="LiveId" clId="{1E9F545A-EF7D-4B69-96AB-40AF8DA0C9F5}" dt="2024-12-08T14:19:30.623" v="238" actId="14100"/>
          <ac:spMkLst>
            <pc:docMk/>
            <pc:sldMk cId="608466119" sldId="288"/>
            <ac:spMk id="6" creationId="{2A28F112-1567-5241-9F44-BAA99E30572E}"/>
          </ac:spMkLst>
        </pc:spChg>
        <pc:picChg chg="add mod">
          <ac:chgData name="Mouli venkat" userId="6f353fbac9d9cafd" providerId="LiveId" clId="{1E9F545A-EF7D-4B69-96AB-40AF8DA0C9F5}" dt="2024-12-08T14:19:48.162" v="244" actId="1076"/>
          <ac:picMkLst>
            <pc:docMk/>
            <pc:sldMk cId="608466119" sldId="288"/>
            <ac:picMk id="8" creationId="{DFF04D58-36DE-4485-57FA-81A765D481F7}"/>
          </ac:picMkLst>
        </pc:picChg>
      </pc:sldChg>
      <pc:sldChg chg="addSp modSp new">
        <pc:chgData name="Mouli venkat" userId="6f353fbac9d9cafd" providerId="LiveId" clId="{1E9F545A-EF7D-4B69-96AB-40AF8DA0C9F5}" dt="2024-12-08T14:21:16.598" v="246" actId="931"/>
        <pc:sldMkLst>
          <pc:docMk/>
          <pc:sldMk cId="943217856" sldId="289"/>
        </pc:sldMkLst>
        <pc:picChg chg="add mod">
          <ac:chgData name="Mouli venkat" userId="6f353fbac9d9cafd" providerId="LiveId" clId="{1E9F545A-EF7D-4B69-96AB-40AF8DA0C9F5}" dt="2024-12-08T14:21:16.598" v="246" actId="931"/>
          <ac:picMkLst>
            <pc:docMk/>
            <pc:sldMk cId="943217856" sldId="289"/>
            <ac:picMk id="3" creationId="{3B628EFA-E5B6-DE4E-F13E-A61F45B7923C}"/>
          </ac:picMkLst>
        </pc:picChg>
      </pc:sldChg>
      <pc:sldChg chg="addSp modSp new mod">
        <pc:chgData name="Mouli venkat" userId="6f353fbac9d9cafd" providerId="LiveId" clId="{1E9F545A-EF7D-4B69-96AB-40AF8DA0C9F5}" dt="2024-12-08T14:23:00.592" v="285" actId="207"/>
        <pc:sldMkLst>
          <pc:docMk/>
          <pc:sldMk cId="632664049" sldId="290"/>
        </pc:sldMkLst>
        <pc:spChg chg="add mod">
          <ac:chgData name="Mouli venkat" userId="6f353fbac9d9cafd" providerId="LiveId" clId="{1E9F545A-EF7D-4B69-96AB-40AF8DA0C9F5}" dt="2024-12-08T14:23:00.592" v="285" actId="207"/>
          <ac:spMkLst>
            <pc:docMk/>
            <pc:sldMk cId="632664049" sldId="290"/>
            <ac:spMk id="4" creationId="{195C4F57-E928-C1CD-740C-0A6C40C62DB1}"/>
          </ac:spMkLst>
        </pc:spChg>
        <pc:picChg chg="add mod">
          <ac:chgData name="Mouli venkat" userId="6f353fbac9d9cafd" providerId="LiveId" clId="{1E9F545A-EF7D-4B69-96AB-40AF8DA0C9F5}" dt="2024-12-08T14:21:56.940" v="250" actId="14100"/>
          <ac:picMkLst>
            <pc:docMk/>
            <pc:sldMk cId="632664049" sldId="290"/>
            <ac:picMk id="3" creationId="{6E262309-8064-92C0-F71F-A73D30523DCE}"/>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1ABBE8B-63C1-4962-A1C5-CBBDE22085AB}" type="datetimeFigureOut">
              <a:rPr lang="en-IN" smtClean="0"/>
              <a:t>08-12-2024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1CFBEE8-C60F-4B26-B0D1-A3639E9DA448}" type="slidenum">
              <a:rPr lang="en-IN" smtClean="0"/>
              <a:t>‹#›</a:t>
            </a:fld>
            <a:endParaRPr lang="en-IN"/>
          </a:p>
        </p:txBody>
      </p:sp>
    </p:spTree>
    <p:extLst>
      <p:ext uri="{BB962C8B-B14F-4D97-AF65-F5344CB8AC3E}">
        <p14:creationId xmlns:p14="http://schemas.microsoft.com/office/powerpoint/2010/main" val="14697926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B61BEF0D-F0BB-DE4B-95CE-6DB70DBA9567}" type="datetimeFigureOut">
              <a:rPr lang="en-US" smtClean="0"/>
              <a:pPr/>
              <a:t>12/8/2024</a:t>
            </a:fld>
            <a:endParaRPr lang="en-US" dirty="0"/>
          </a:p>
        </p:txBody>
      </p:sp>
      <p:sp>
        <p:nvSpPr>
          <p:cNvPr id="5" name="Footer Placeholder 4"/>
          <p:cNvSpPr>
            <a:spLocks noGrp="1"/>
          </p:cNvSpPr>
          <p:nvPr>
            <p:ph type="ftr" sz="quarter" idx="11"/>
          </p:nvPr>
        </p:nvSpPr>
        <p:spPr>
          <a:xfrm>
            <a:off x="3962399" y="5870575"/>
            <a:ext cx="4893958" cy="377825"/>
          </a:xfrm>
        </p:spPr>
        <p:txBody>
          <a:bodyPr/>
          <a:lstStyle/>
          <a:p>
            <a:endParaRPr lang="en-US" dirty="0"/>
          </a:p>
        </p:txBody>
      </p:sp>
      <p:sp>
        <p:nvSpPr>
          <p:cNvPr id="6" name="Slide Number Placeholder 5"/>
          <p:cNvSpPr>
            <a:spLocks noGrp="1"/>
          </p:cNvSpPr>
          <p:nvPr>
            <p:ph type="sldNum" sz="quarter" idx="12"/>
          </p:nvPr>
        </p:nvSpPr>
        <p:spPr>
          <a:xfrm>
            <a:off x="10608958" y="5870575"/>
            <a:ext cx="551167" cy="3778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398518773"/>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12/8/2024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8456506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12/8/2024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23555941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12/8/2024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4524896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12/8/2024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7977456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12/8/2024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71629441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12/8/2024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94292739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12/8/2024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Tree>
    <p:extLst>
      <p:ext uri="{BB962C8B-B14F-4D97-AF65-F5344CB8AC3E}">
        <p14:creationId xmlns:p14="http://schemas.microsoft.com/office/powerpoint/2010/main" val="77130094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12/8/2024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2256346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12/8/2024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3642409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12/8/2024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3030655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12/8/2024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9906717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12/8/2024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0810444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12/8/2024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605509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B61BEF0D-F0BB-DE4B-95CE-6DB70DBA9567}" type="datetimeFigureOut">
              <a:rPr lang="en-US" smtClean="0"/>
              <a:pPr/>
              <a:t>12/8/2024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3805819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12/8/2024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5746250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12/8/2024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4886807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smtClean="0"/>
              <a:pPr/>
              <a:t>12/8/2024</a:t>
            </a:fld>
            <a:endParaRPr lang="en-US"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78556618"/>
      </p:ext>
    </p:extLst>
  </p:cSld>
  <p:clrMap bg1="dk1" tx1="lt1" bg2="dk2" tx2="lt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 id="2147483700" r:id="rId14"/>
    <p:sldLayoutId id="2147483701" r:id="rId15"/>
    <p:sldLayoutId id="2147483702" r:id="rId16"/>
    <p:sldLayoutId id="2147483703"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7774203-796F-CE83-DB3F-6371D13BBB85}"/>
              </a:ext>
            </a:extLst>
          </p:cNvPr>
          <p:cNvPicPr>
            <a:picLocks noChangeAspect="1"/>
          </p:cNvPicPr>
          <p:nvPr/>
        </p:nvPicPr>
        <p:blipFill>
          <a:blip r:embed="rId2"/>
          <a:stretch>
            <a:fillRect/>
          </a:stretch>
        </p:blipFill>
        <p:spPr>
          <a:xfrm>
            <a:off x="-47420" y="0"/>
            <a:ext cx="12309589" cy="6858000"/>
          </a:xfrm>
          <a:prstGeom prst="rect">
            <a:avLst/>
          </a:prstGeom>
        </p:spPr>
      </p:pic>
      <p:pic>
        <p:nvPicPr>
          <p:cNvPr id="2" name="Picture 1">
            <a:extLst>
              <a:ext uri="{FF2B5EF4-FFF2-40B4-BE49-F238E27FC236}">
                <a16:creationId xmlns:a16="http://schemas.microsoft.com/office/drawing/2014/main" id="{067E8A5F-1772-DBD7-5B30-9BD7692D23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75360" y="2286000"/>
            <a:ext cx="2514600" cy="3225696"/>
          </a:xfrm>
          <a:prstGeom prst="rect">
            <a:avLst/>
          </a:prstGeom>
        </p:spPr>
      </p:pic>
      <p:sp>
        <p:nvSpPr>
          <p:cNvPr id="3" name="TextBox 2">
            <a:extLst>
              <a:ext uri="{FF2B5EF4-FFF2-40B4-BE49-F238E27FC236}">
                <a16:creationId xmlns:a16="http://schemas.microsoft.com/office/drawing/2014/main" id="{CE5E53E9-0286-93F9-B3FF-22DA902EAE5A}"/>
              </a:ext>
            </a:extLst>
          </p:cNvPr>
          <p:cNvSpPr txBox="1"/>
          <p:nvPr/>
        </p:nvSpPr>
        <p:spPr>
          <a:xfrm>
            <a:off x="587535" y="0"/>
            <a:ext cx="10693400" cy="2400657"/>
          </a:xfrm>
          <a:prstGeom prst="rect">
            <a:avLst/>
          </a:prstGeom>
          <a:noFill/>
        </p:spPr>
        <p:txBody>
          <a:bodyPr wrap="square">
            <a:spAutoFit/>
          </a:bodyPr>
          <a:lstStyle/>
          <a:p>
            <a:pPr algn="ctr"/>
            <a:r>
              <a:rPr lang="en-US" dirty="0">
                <a:solidFill>
                  <a:srgbClr val="FFFF00"/>
                </a:solidFill>
                <a:latin typeface="Aharoni" panose="02010803020104030203" pitchFamily="2" charset="-79"/>
                <a:cs typeface="Aharoni" panose="02010803020104030203" pitchFamily="2" charset="-79"/>
              </a:rPr>
              <a:t>An internship report on </a:t>
            </a:r>
          </a:p>
          <a:p>
            <a:pPr algn="ctr"/>
            <a:r>
              <a:rPr lang="en-US" dirty="0">
                <a:solidFill>
                  <a:srgbClr val="FFFF00"/>
                </a:solidFill>
                <a:latin typeface="Aharoni" panose="02010803020104030203" pitchFamily="2" charset="-79"/>
                <a:cs typeface="Aharoni" panose="02010803020104030203" pitchFamily="2" charset="-79"/>
              </a:rPr>
              <a:t> EMPLOYABILITY SKILLS </a:t>
            </a:r>
          </a:p>
          <a:p>
            <a:pPr algn="ctr"/>
            <a:r>
              <a:rPr lang="en-US" dirty="0">
                <a:solidFill>
                  <a:srgbClr val="FFFF00"/>
                </a:solidFill>
                <a:latin typeface="Aharoni" panose="02010803020104030203" pitchFamily="2" charset="-79"/>
                <a:cs typeface="Aharoni" panose="02010803020104030203" pitchFamily="2" charset="-79"/>
              </a:rPr>
              <a:t> submitted in partial fulfillment of the requirements for the award of the degree of</a:t>
            </a:r>
          </a:p>
          <a:p>
            <a:pPr algn="ctr"/>
            <a:r>
              <a:rPr lang="en-US" dirty="0">
                <a:solidFill>
                  <a:srgbClr val="FFFF00"/>
                </a:solidFill>
                <a:latin typeface="Aharoni" panose="02010803020104030203" pitchFamily="2" charset="-79"/>
                <a:cs typeface="Aharoni" panose="02010803020104030203" pitchFamily="2" charset="-79"/>
              </a:rPr>
              <a:t> BACHELOR OF TECHNOLOGY IN</a:t>
            </a:r>
          </a:p>
          <a:p>
            <a:pPr algn="ctr"/>
            <a:r>
              <a:rPr lang="en-US" dirty="0">
                <a:solidFill>
                  <a:srgbClr val="FFFF00"/>
                </a:solidFill>
                <a:latin typeface="Aharoni" panose="02010803020104030203" pitchFamily="2" charset="-79"/>
                <a:cs typeface="Aharoni" panose="02010803020104030203" pitchFamily="2" charset="-79"/>
              </a:rPr>
              <a:t> COMPUTER SCIENCE AND ENGINEERING</a:t>
            </a:r>
          </a:p>
          <a:p>
            <a:pPr algn="ctr"/>
            <a:r>
              <a:rPr lang="en-US" dirty="0">
                <a:solidFill>
                  <a:srgbClr val="FFFF00"/>
                </a:solidFill>
                <a:latin typeface="Aharoni" panose="02010803020104030203" pitchFamily="2" charset="-79"/>
                <a:cs typeface="Aharoni" panose="02010803020104030203" pitchFamily="2" charset="-79"/>
              </a:rPr>
              <a:t> BY </a:t>
            </a:r>
          </a:p>
          <a:p>
            <a:pPr algn="ctr"/>
            <a:r>
              <a:rPr lang="en-US" dirty="0">
                <a:solidFill>
                  <a:srgbClr val="FFFF00"/>
                </a:solidFill>
                <a:latin typeface="Aharoni" panose="02010803020104030203" pitchFamily="2" charset="-79"/>
                <a:cs typeface="Aharoni" panose="02010803020104030203" pitchFamily="2" charset="-79"/>
              </a:rPr>
              <a:t>ARDHANI MOULI VENKAT</a:t>
            </a:r>
          </a:p>
          <a:p>
            <a:pPr algn="ctr"/>
            <a:r>
              <a:rPr lang="en-US" sz="2400" dirty="0">
                <a:solidFill>
                  <a:srgbClr val="FFFF00"/>
                </a:solidFill>
                <a:latin typeface="Aptos" panose="020B0004020202020204" pitchFamily="34" charset="0"/>
                <a:cs typeface="Aharoni" panose="02010803020104030203" pitchFamily="2" charset="-79"/>
              </a:rPr>
              <a:t>236K5A0502</a:t>
            </a:r>
          </a:p>
        </p:txBody>
      </p:sp>
      <p:sp>
        <p:nvSpPr>
          <p:cNvPr id="4" name="TextBox 3">
            <a:extLst>
              <a:ext uri="{FF2B5EF4-FFF2-40B4-BE49-F238E27FC236}">
                <a16:creationId xmlns:a16="http://schemas.microsoft.com/office/drawing/2014/main" id="{D5FF8356-E05B-0513-1517-C75EAF491511}"/>
              </a:ext>
            </a:extLst>
          </p:cNvPr>
          <p:cNvSpPr txBox="1"/>
          <p:nvPr/>
        </p:nvSpPr>
        <p:spPr>
          <a:xfrm>
            <a:off x="714535" y="5638800"/>
            <a:ext cx="10636250" cy="1292662"/>
          </a:xfrm>
          <a:prstGeom prst="rect">
            <a:avLst/>
          </a:prstGeom>
          <a:noFill/>
        </p:spPr>
        <p:txBody>
          <a:bodyPr wrap="square">
            <a:spAutoFit/>
          </a:bodyPr>
          <a:lstStyle/>
          <a:p>
            <a:pPr algn="ctr"/>
            <a:r>
              <a:rPr lang="en-IN" dirty="0">
                <a:solidFill>
                  <a:srgbClr val="FFFF00"/>
                </a:solidFill>
                <a:latin typeface="Aharoni" panose="02010803020104030203" pitchFamily="2" charset="-79"/>
                <a:cs typeface="Aharoni" panose="02010803020104030203" pitchFamily="2" charset="-79"/>
              </a:rPr>
              <a:t>DEPARTMENT OF COMPUTER SCIENCE AND ENGINEERING </a:t>
            </a:r>
          </a:p>
          <a:p>
            <a:pPr algn="ctr"/>
            <a:r>
              <a:rPr lang="en-IN" dirty="0">
                <a:solidFill>
                  <a:srgbClr val="FFFF00"/>
                </a:solidFill>
                <a:latin typeface="Aharoni" panose="02010803020104030203" pitchFamily="2" charset="-79"/>
                <a:cs typeface="Aharoni" panose="02010803020104030203" pitchFamily="2" charset="-79"/>
              </a:rPr>
              <a:t>IDEAL INSTITUTE OF TECHNOLOGY</a:t>
            </a:r>
          </a:p>
          <a:p>
            <a:pPr algn="ctr"/>
            <a:r>
              <a:rPr lang="en-IN" dirty="0">
                <a:solidFill>
                  <a:srgbClr val="FFFF00"/>
                </a:solidFill>
                <a:latin typeface="Aharoni" panose="02010803020104030203" pitchFamily="2" charset="-79"/>
                <a:cs typeface="Aharoni" panose="02010803020104030203" pitchFamily="2" charset="-79"/>
              </a:rPr>
              <a:t> APPROVED BY AICTE, AFFILIATED TO JNTUK, KAKINADA </a:t>
            </a:r>
          </a:p>
          <a:p>
            <a:pPr algn="ctr"/>
            <a:r>
              <a:rPr lang="en-IN" dirty="0">
                <a:solidFill>
                  <a:srgbClr val="FFFF00"/>
                </a:solidFill>
                <a:latin typeface="Aharoni" panose="02010803020104030203" pitchFamily="2" charset="-79"/>
                <a:cs typeface="Aharoni" panose="02010803020104030203" pitchFamily="2" charset="-79"/>
              </a:rPr>
              <a:t>VIDYUT NAGAR, KAKINADA-</a:t>
            </a:r>
            <a:r>
              <a:rPr lang="en-IN" sz="2400" dirty="0">
                <a:solidFill>
                  <a:srgbClr val="FFFF00"/>
                </a:solidFill>
                <a:latin typeface="Aharoni" panose="02010803020104030203" pitchFamily="2" charset="-79"/>
                <a:cs typeface="Aharoni" panose="02010803020104030203" pitchFamily="2" charset="-79"/>
              </a:rPr>
              <a:t>533003</a:t>
            </a:r>
            <a:r>
              <a:rPr lang="en-IN" dirty="0">
                <a:solidFill>
                  <a:srgbClr val="FFFF00"/>
                </a:solidFill>
                <a:latin typeface="Aharoni" panose="02010803020104030203" pitchFamily="2" charset="-79"/>
                <a:cs typeface="Aharoni" panose="02010803020104030203" pitchFamily="2" charset="-79"/>
              </a:rPr>
              <a:t>, E.G.D.T, ANDHRA PRADESH</a:t>
            </a:r>
          </a:p>
        </p:txBody>
      </p:sp>
    </p:spTree>
    <p:extLst>
      <p:ext uri="{BB962C8B-B14F-4D97-AF65-F5344CB8AC3E}">
        <p14:creationId xmlns:p14="http://schemas.microsoft.com/office/powerpoint/2010/main" val="27405850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8C25783-EAB2-A992-7703-F54FF95823F4}"/>
              </a:ext>
            </a:extLst>
          </p:cNvPr>
          <p:cNvSpPr txBox="1"/>
          <p:nvPr/>
        </p:nvSpPr>
        <p:spPr>
          <a:xfrm>
            <a:off x="-486802" y="1822221"/>
            <a:ext cx="6183712" cy="3600986"/>
          </a:xfrm>
          <a:prstGeom prst="rect">
            <a:avLst/>
          </a:prstGeom>
          <a:noFill/>
        </p:spPr>
        <p:txBody>
          <a:bodyPr wrap="square" rtlCol="0">
            <a:spAutoFit/>
          </a:bodyPr>
          <a:lstStyle/>
          <a:p>
            <a:endParaRPr lang="en-IN" dirty="0">
              <a:solidFill>
                <a:srgbClr val="FFFF00"/>
              </a:solidFill>
            </a:endParaRPr>
          </a:p>
          <a:p>
            <a:pPr marL="800100" lvl="1" indent="-342900">
              <a:buFont typeface="Courier New" panose="02070309020205020404" pitchFamily="49" charset="0"/>
              <a:buChar char="o"/>
            </a:pPr>
            <a:r>
              <a:rPr lang="en-IN" sz="2400" b="1" dirty="0">
                <a:solidFill>
                  <a:srgbClr val="FFFF00"/>
                </a:solidFill>
              </a:rPr>
              <a:t>Zero Trust Architecture:</a:t>
            </a:r>
            <a:r>
              <a:rPr lang="en-IN" sz="2400" dirty="0">
                <a:solidFill>
                  <a:srgbClr val="FFFF00"/>
                </a:solidFill>
              </a:rPr>
              <a:t> No implicit trust; always verify.</a:t>
            </a:r>
          </a:p>
          <a:p>
            <a:pPr marL="800100" lvl="1" indent="-342900">
              <a:buFont typeface="Courier New" panose="02070309020205020404" pitchFamily="49" charset="0"/>
              <a:buChar char="o"/>
            </a:pPr>
            <a:r>
              <a:rPr lang="en-IN" sz="2400" b="1" dirty="0">
                <a:solidFill>
                  <a:srgbClr val="FFFF00"/>
                </a:solidFill>
              </a:rPr>
              <a:t>Quantum-Resistant Encryption:</a:t>
            </a:r>
            <a:r>
              <a:rPr lang="en-IN" sz="2400" dirty="0">
                <a:solidFill>
                  <a:srgbClr val="FFFF00"/>
                </a:solidFill>
              </a:rPr>
              <a:t> Prepares for quantum computing risks.</a:t>
            </a:r>
          </a:p>
          <a:p>
            <a:pPr marL="800100" lvl="1" indent="-342900">
              <a:buFont typeface="Courier New" panose="02070309020205020404" pitchFamily="49" charset="0"/>
              <a:buChar char="o"/>
            </a:pPr>
            <a:r>
              <a:rPr lang="en-IN" sz="2400" b="1" dirty="0">
                <a:solidFill>
                  <a:srgbClr val="FFFF00"/>
                </a:solidFill>
              </a:rPr>
              <a:t>Cyber Security-as-a-Service:</a:t>
            </a:r>
            <a:r>
              <a:rPr lang="en-IN" sz="2400" dirty="0">
                <a:solidFill>
                  <a:srgbClr val="FFFF00"/>
                </a:solidFill>
              </a:rPr>
              <a:t> Outsourcing security to specialized firms.</a:t>
            </a:r>
          </a:p>
          <a:p>
            <a:pPr marL="800100" lvl="1" indent="-342900">
              <a:buFont typeface="Courier New" panose="02070309020205020404" pitchFamily="49" charset="0"/>
              <a:buChar char="o"/>
            </a:pPr>
            <a:r>
              <a:rPr lang="en-IN" sz="2400" b="1" dirty="0">
                <a:solidFill>
                  <a:srgbClr val="FFFF00"/>
                </a:solidFill>
              </a:rPr>
              <a:t>Privacy Regulations:</a:t>
            </a:r>
            <a:r>
              <a:rPr lang="en-IN" sz="2400" dirty="0">
                <a:solidFill>
                  <a:srgbClr val="FFFF00"/>
                </a:solidFill>
              </a:rPr>
              <a:t> E.g., GDPR and CCPA enforcement</a:t>
            </a:r>
          </a:p>
          <a:p>
            <a:endParaRPr lang="en-IN" dirty="0">
              <a:solidFill>
                <a:srgbClr val="FFFF00"/>
              </a:solidFill>
            </a:endParaRPr>
          </a:p>
        </p:txBody>
      </p:sp>
      <p:sp>
        <p:nvSpPr>
          <p:cNvPr id="3" name="TextBox 2">
            <a:extLst>
              <a:ext uri="{FF2B5EF4-FFF2-40B4-BE49-F238E27FC236}">
                <a16:creationId xmlns:a16="http://schemas.microsoft.com/office/drawing/2014/main" id="{11A7118F-F391-4607-9A8E-9CC62E799560}"/>
              </a:ext>
            </a:extLst>
          </p:cNvPr>
          <p:cNvSpPr txBox="1"/>
          <p:nvPr/>
        </p:nvSpPr>
        <p:spPr>
          <a:xfrm>
            <a:off x="46049" y="313523"/>
            <a:ext cx="6427113" cy="2308324"/>
          </a:xfrm>
          <a:prstGeom prst="rect">
            <a:avLst/>
          </a:prstGeom>
          <a:noFill/>
        </p:spPr>
        <p:txBody>
          <a:bodyPr wrap="square" rtlCol="0">
            <a:spAutoFit/>
          </a:bodyPr>
          <a:lstStyle/>
          <a:p>
            <a:r>
              <a:rPr lang="en-IN" sz="4800" b="1" dirty="0">
                <a:solidFill>
                  <a:srgbClr val="FFFF00"/>
                </a:solidFill>
              </a:rPr>
              <a:t>Future Trends in Cyber Security</a:t>
            </a:r>
          </a:p>
          <a:p>
            <a:endParaRPr lang="en-IN" sz="4800" dirty="0">
              <a:solidFill>
                <a:srgbClr val="FFFF00"/>
              </a:solidFill>
            </a:endParaRPr>
          </a:p>
        </p:txBody>
      </p:sp>
      <p:pic>
        <p:nvPicPr>
          <p:cNvPr id="5" name="Picture 4">
            <a:extLst>
              <a:ext uri="{FF2B5EF4-FFF2-40B4-BE49-F238E27FC236}">
                <a16:creationId xmlns:a16="http://schemas.microsoft.com/office/drawing/2014/main" id="{0B674BE1-15AE-A723-342C-D1C8B8499A9A}"/>
              </a:ext>
            </a:extLst>
          </p:cNvPr>
          <p:cNvPicPr>
            <a:picLocks noChangeAspect="1"/>
          </p:cNvPicPr>
          <p:nvPr/>
        </p:nvPicPr>
        <p:blipFill>
          <a:blip r:embed="rId2"/>
          <a:stretch>
            <a:fillRect/>
          </a:stretch>
        </p:blipFill>
        <p:spPr>
          <a:xfrm>
            <a:off x="6096000" y="0"/>
            <a:ext cx="6096000" cy="6966544"/>
          </a:xfrm>
          <a:prstGeom prst="rect">
            <a:avLst/>
          </a:prstGeom>
        </p:spPr>
      </p:pic>
    </p:spTree>
    <p:extLst>
      <p:ext uri="{BB962C8B-B14F-4D97-AF65-F5344CB8AC3E}">
        <p14:creationId xmlns:p14="http://schemas.microsoft.com/office/powerpoint/2010/main" val="21438632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D6CB98D-78E4-B97A-7D82-F7CA22479E7C}"/>
              </a:ext>
            </a:extLst>
          </p:cNvPr>
          <p:cNvSpPr txBox="1"/>
          <p:nvPr/>
        </p:nvSpPr>
        <p:spPr>
          <a:xfrm>
            <a:off x="98676" y="256558"/>
            <a:ext cx="3901002" cy="830997"/>
          </a:xfrm>
          <a:prstGeom prst="rect">
            <a:avLst/>
          </a:prstGeom>
          <a:noFill/>
        </p:spPr>
        <p:txBody>
          <a:bodyPr wrap="square" rtlCol="0">
            <a:spAutoFit/>
          </a:bodyPr>
          <a:lstStyle/>
          <a:p>
            <a:r>
              <a:rPr lang="en-IN" sz="4800" dirty="0">
                <a:solidFill>
                  <a:srgbClr val="FFFF00"/>
                </a:solidFill>
              </a:rPr>
              <a:t>Conclusion</a:t>
            </a:r>
          </a:p>
        </p:txBody>
      </p:sp>
      <p:sp>
        <p:nvSpPr>
          <p:cNvPr id="3" name="TextBox 2">
            <a:extLst>
              <a:ext uri="{FF2B5EF4-FFF2-40B4-BE49-F238E27FC236}">
                <a16:creationId xmlns:a16="http://schemas.microsoft.com/office/drawing/2014/main" id="{7F9FD427-9CF7-9A9F-D77D-7D1FE5B865A5}"/>
              </a:ext>
            </a:extLst>
          </p:cNvPr>
          <p:cNvSpPr txBox="1"/>
          <p:nvPr/>
        </p:nvSpPr>
        <p:spPr>
          <a:xfrm>
            <a:off x="3506626" y="4789791"/>
            <a:ext cx="1683745" cy="729500"/>
          </a:xfrm>
          <a:prstGeom prst="rect">
            <a:avLst/>
          </a:prstGeom>
          <a:noFill/>
        </p:spPr>
        <p:txBody>
          <a:bodyPr wrap="square" rtlCol="0">
            <a:spAutoFit/>
          </a:bodyPr>
          <a:lstStyle/>
          <a:p>
            <a:endParaRPr lang="en-IN" dirty="0"/>
          </a:p>
        </p:txBody>
      </p:sp>
      <p:sp>
        <p:nvSpPr>
          <p:cNvPr id="6" name="TextBox 5">
            <a:extLst>
              <a:ext uri="{FF2B5EF4-FFF2-40B4-BE49-F238E27FC236}">
                <a16:creationId xmlns:a16="http://schemas.microsoft.com/office/drawing/2014/main" id="{2A28F112-1567-5241-9F44-BAA99E30572E}"/>
              </a:ext>
            </a:extLst>
          </p:cNvPr>
          <p:cNvSpPr txBox="1"/>
          <p:nvPr/>
        </p:nvSpPr>
        <p:spPr>
          <a:xfrm>
            <a:off x="0" y="1208038"/>
            <a:ext cx="5763468" cy="4524315"/>
          </a:xfrm>
          <a:prstGeom prst="rect">
            <a:avLst/>
          </a:prstGeom>
          <a:noFill/>
        </p:spPr>
        <p:txBody>
          <a:bodyPr wrap="square" rtlCol="0">
            <a:spAutoFit/>
          </a:bodyPr>
          <a:lstStyle/>
          <a:p>
            <a:pPr marL="342900" indent="-342900">
              <a:buFont typeface="Courier New" panose="02070309020205020404" pitchFamily="49" charset="0"/>
              <a:buChar char="o"/>
            </a:pPr>
            <a:r>
              <a:rPr lang="en-US" sz="2400" dirty="0">
                <a:solidFill>
                  <a:srgbClr val="FFFF00"/>
                </a:solidFill>
              </a:rPr>
              <a:t>Cyber security is an essential pillar in safeguarding our digital lives, protecting personal data, organizational assets, and national infrastructure from ever-evolving threats. By adopting proactive measures, embracing best practices, and staying informed about emerging technologies, we can build a safer digital environment. Remember, cyber security is not just a technical responsibility but a shared commitment to vigilance and resilience in the face of growing cyber risks</a:t>
            </a:r>
            <a:endParaRPr lang="en-IN" sz="2400" dirty="0">
              <a:solidFill>
                <a:srgbClr val="FFFF00"/>
              </a:solidFill>
            </a:endParaRPr>
          </a:p>
        </p:txBody>
      </p:sp>
      <p:pic>
        <p:nvPicPr>
          <p:cNvPr id="8" name="Picture 7">
            <a:extLst>
              <a:ext uri="{FF2B5EF4-FFF2-40B4-BE49-F238E27FC236}">
                <a16:creationId xmlns:a16="http://schemas.microsoft.com/office/drawing/2014/main" id="{DFF04D58-36DE-4485-57FA-81A765D481F7}"/>
              </a:ext>
            </a:extLst>
          </p:cNvPr>
          <p:cNvPicPr>
            <a:picLocks noChangeAspect="1"/>
          </p:cNvPicPr>
          <p:nvPr/>
        </p:nvPicPr>
        <p:blipFill>
          <a:blip r:embed="rId2"/>
          <a:stretch>
            <a:fillRect/>
          </a:stretch>
        </p:blipFill>
        <p:spPr>
          <a:xfrm>
            <a:off x="5763468" y="0"/>
            <a:ext cx="6428532" cy="6858000"/>
          </a:xfrm>
          <a:prstGeom prst="rect">
            <a:avLst/>
          </a:prstGeom>
        </p:spPr>
      </p:pic>
    </p:spTree>
    <p:extLst>
      <p:ext uri="{BB962C8B-B14F-4D97-AF65-F5344CB8AC3E}">
        <p14:creationId xmlns:p14="http://schemas.microsoft.com/office/powerpoint/2010/main" val="6084661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B628EFA-E5B6-DE4E-F13E-A61F45B7923C}"/>
              </a:ext>
            </a:extLst>
          </p:cNvPr>
          <p:cNvPicPr>
            <a:picLocks noChangeAspect="1"/>
          </p:cNvPicPr>
          <p:nvPr/>
        </p:nvPicPr>
        <p:blipFill>
          <a:blip r:embed="rId2"/>
          <a:stretch>
            <a:fillRect/>
          </a:stretch>
        </p:blipFill>
        <p:spPr>
          <a:xfrm>
            <a:off x="3673231" y="0"/>
            <a:ext cx="4845538" cy="6858000"/>
          </a:xfrm>
          <a:prstGeom prst="rect">
            <a:avLst/>
          </a:prstGeom>
        </p:spPr>
      </p:pic>
    </p:spTree>
    <p:extLst>
      <p:ext uri="{BB962C8B-B14F-4D97-AF65-F5344CB8AC3E}">
        <p14:creationId xmlns:p14="http://schemas.microsoft.com/office/powerpoint/2010/main" val="9432178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E262309-8064-92C0-F71F-A73D30523DCE}"/>
              </a:ext>
            </a:extLst>
          </p:cNvPr>
          <p:cNvPicPr>
            <a:picLocks noChangeAspect="1"/>
          </p:cNvPicPr>
          <p:nvPr/>
        </p:nvPicPr>
        <p:blipFill>
          <a:blip r:embed="rId2"/>
          <a:stretch>
            <a:fill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195C4F57-E928-C1CD-740C-0A6C40C62DB1}"/>
              </a:ext>
            </a:extLst>
          </p:cNvPr>
          <p:cNvSpPr txBox="1"/>
          <p:nvPr/>
        </p:nvSpPr>
        <p:spPr>
          <a:xfrm>
            <a:off x="1619292" y="364067"/>
            <a:ext cx="9127820" cy="2215991"/>
          </a:xfrm>
          <a:prstGeom prst="rect">
            <a:avLst/>
          </a:prstGeom>
          <a:noFill/>
        </p:spPr>
        <p:txBody>
          <a:bodyPr wrap="none" rtlCol="0">
            <a:spAutoFit/>
          </a:bodyPr>
          <a:lstStyle/>
          <a:p>
            <a:r>
              <a:rPr lang="en-IN" sz="13800" dirty="0">
                <a:solidFill>
                  <a:srgbClr val="00B0F0"/>
                </a:solidFill>
                <a:latin typeface="Bauhaus 93" panose="04030905020B02020C02" pitchFamily="82" charset="0"/>
              </a:rPr>
              <a:t>THANK YOU</a:t>
            </a:r>
          </a:p>
        </p:txBody>
      </p:sp>
    </p:spTree>
    <p:extLst>
      <p:ext uri="{BB962C8B-B14F-4D97-AF65-F5344CB8AC3E}">
        <p14:creationId xmlns:p14="http://schemas.microsoft.com/office/powerpoint/2010/main" val="6326640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DB9CB35-E7FA-7C19-F25A-DDA44FC53DD2}"/>
              </a:ext>
            </a:extLst>
          </p:cNvPr>
          <p:cNvSpPr txBox="1"/>
          <p:nvPr/>
        </p:nvSpPr>
        <p:spPr>
          <a:xfrm>
            <a:off x="0" y="628649"/>
            <a:ext cx="6811998" cy="830997"/>
          </a:xfrm>
          <a:prstGeom prst="rect">
            <a:avLst/>
          </a:prstGeom>
          <a:noFill/>
        </p:spPr>
        <p:txBody>
          <a:bodyPr wrap="square" rtlCol="0">
            <a:spAutoFit/>
          </a:bodyPr>
          <a:lstStyle/>
          <a:p>
            <a:r>
              <a:rPr lang="en-IN" sz="4800" dirty="0">
                <a:solidFill>
                  <a:srgbClr val="FFFF00"/>
                </a:solidFill>
              </a:rPr>
              <a:t>What is Cyber Security?</a:t>
            </a:r>
          </a:p>
        </p:txBody>
      </p:sp>
      <p:sp>
        <p:nvSpPr>
          <p:cNvPr id="8" name="TextBox 7">
            <a:extLst>
              <a:ext uri="{FF2B5EF4-FFF2-40B4-BE49-F238E27FC236}">
                <a16:creationId xmlns:a16="http://schemas.microsoft.com/office/drawing/2014/main" id="{52FB5690-7D39-5F55-91F0-176A9E256CE4}"/>
              </a:ext>
            </a:extLst>
          </p:cNvPr>
          <p:cNvSpPr txBox="1"/>
          <p:nvPr/>
        </p:nvSpPr>
        <p:spPr>
          <a:xfrm>
            <a:off x="-58795" y="1459646"/>
            <a:ext cx="5899715" cy="4524315"/>
          </a:xfrm>
          <a:prstGeom prst="rect">
            <a:avLst/>
          </a:prstGeom>
          <a:noFill/>
        </p:spPr>
        <p:txBody>
          <a:bodyPr wrap="square" rtlCol="0">
            <a:spAutoFit/>
          </a:bodyPr>
          <a:lstStyle/>
          <a:p>
            <a:pPr marL="285750" indent="-285750">
              <a:buFont typeface="Courier New" panose="02070309020205020404" pitchFamily="49" charset="0"/>
              <a:buChar char="o"/>
            </a:pPr>
            <a:r>
              <a:rPr lang="en-US" sz="2400" b="1" dirty="0">
                <a:solidFill>
                  <a:srgbClr val="FFFF00"/>
                </a:solidFill>
              </a:rPr>
              <a:t>Cybersecurity</a:t>
            </a:r>
            <a:r>
              <a:rPr lang="en-US" sz="2400" dirty="0">
                <a:solidFill>
                  <a:srgbClr val="FFFF00"/>
                </a:solidFill>
              </a:rPr>
              <a:t> refers to the practice of protecting systems, networks, and data from digital attacks, unauthorized access, damage, or theft. It involves a combination of technologies, processes, and best practices to safeguard information and ensure the integrity, confidentiality, and availability of digital assets</a:t>
            </a:r>
          </a:p>
          <a:p>
            <a:endParaRPr lang="en-US" sz="2400" dirty="0">
              <a:solidFill>
                <a:srgbClr val="FFFF00"/>
              </a:solidFill>
            </a:endParaRPr>
          </a:p>
          <a:p>
            <a:pPr marL="285750" indent="-285750">
              <a:buFont typeface="Courier New" panose="02070309020205020404" pitchFamily="49" charset="0"/>
              <a:buChar char="o"/>
            </a:pPr>
            <a:r>
              <a:rPr lang="en-US" sz="2400" dirty="0">
                <a:solidFill>
                  <a:srgbClr val="FFFF00"/>
                </a:solidFill>
              </a:rPr>
              <a:t> Key Goals:</a:t>
            </a:r>
          </a:p>
          <a:p>
            <a:pPr marL="285750" indent="-285750">
              <a:buFont typeface="Courier New" panose="02070309020205020404" pitchFamily="49" charset="0"/>
              <a:buChar char="o"/>
            </a:pPr>
            <a:r>
              <a:rPr lang="en-US" sz="2400" dirty="0">
                <a:solidFill>
                  <a:srgbClr val="FFFF00"/>
                </a:solidFill>
              </a:rPr>
              <a:t> Protect sensitive data</a:t>
            </a:r>
          </a:p>
          <a:p>
            <a:pPr marL="285750" indent="-285750">
              <a:buFont typeface="Courier New" panose="02070309020205020404" pitchFamily="49" charset="0"/>
              <a:buChar char="o"/>
            </a:pPr>
            <a:r>
              <a:rPr lang="en-US" sz="2400" dirty="0">
                <a:solidFill>
                  <a:srgbClr val="FFFF00"/>
                </a:solidFill>
              </a:rPr>
              <a:t> Maintain trust in systems</a:t>
            </a:r>
            <a:endParaRPr lang="en-IN" sz="2400" dirty="0">
              <a:solidFill>
                <a:srgbClr val="FFFF00"/>
              </a:solidFill>
            </a:endParaRPr>
          </a:p>
        </p:txBody>
      </p:sp>
      <p:pic>
        <p:nvPicPr>
          <p:cNvPr id="10" name="Picture 9">
            <a:extLst>
              <a:ext uri="{FF2B5EF4-FFF2-40B4-BE49-F238E27FC236}">
                <a16:creationId xmlns:a16="http://schemas.microsoft.com/office/drawing/2014/main" id="{D7A78E67-EFAA-16E0-A727-F0EC9D29D896}"/>
              </a:ext>
            </a:extLst>
          </p:cNvPr>
          <p:cNvPicPr>
            <a:picLocks noChangeAspect="1"/>
          </p:cNvPicPr>
          <p:nvPr/>
        </p:nvPicPr>
        <p:blipFill>
          <a:blip r:embed="rId2"/>
          <a:stretch>
            <a:fillRect/>
          </a:stretch>
        </p:blipFill>
        <p:spPr>
          <a:xfrm>
            <a:off x="6187514" y="1"/>
            <a:ext cx="6063280" cy="6858000"/>
          </a:xfrm>
          <a:prstGeom prst="rect">
            <a:avLst/>
          </a:prstGeom>
        </p:spPr>
      </p:pic>
    </p:spTree>
    <p:extLst>
      <p:ext uri="{BB962C8B-B14F-4D97-AF65-F5344CB8AC3E}">
        <p14:creationId xmlns:p14="http://schemas.microsoft.com/office/powerpoint/2010/main" val="15262436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17C390-0E9C-9DF9-F9B8-CCF887AECED8}"/>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7529F1A6-5D4F-834C-708E-6740A054F38F}"/>
              </a:ext>
            </a:extLst>
          </p:cNvPr>
          <p:cNvSpPr txBox="1"/>
          <p:nvPr/>
        </p:nvSpPr>
        <p:spPr>
          <a:xfrm>
            <a:off x="84060" y="177827"/>
            <a:ext cx="6723142" cy="1569660"/>
          </a:xfrm>
          <a:prstGeom prst="rect">
            <a:avLst/>
          </a:prstGeom>
          <a:noFill/>
        </p:spPr>
        <p:txBody>
          <a:bodyPr wrap="square" rtlCol="0">
            <a:spAutoFit/>
          </a:bodyPr>
          <a:lstStyle/>
          <a:p>
            <a:r>
              <a:rPr lang="en-US" sz="4800" dirty="0">
                <a:solidFill>
                  <a:srgbClr val="FFFF00"/>
                </a:solidFill>
              </a:rPr>
              <a:t>Why is Cyber Security Important?</a:t>
            </a:r>
            <a:endParaRPr lang="en-IN" sz="4800" dirty="0">
              <a:solidFill>
                <a:srgbClr val="FFFF00"/>
              </a:solidFill>
            </a:endParaRPr>
          </a:p>
        </p:txBody>
      </p:sp>
      <p:sp>
        <p:nvSpPr>
          <p:cNvPr id="8" name="TextBox 7">
            <a:extLst>
              <a:ext uri="{FF2B5EF4-FFF2-40B4-BE49-F238E27FC236}">
                <a16:creationId xmlns:a16="http://schemas.microsoft.com/office/drawing/2014/main" id="{77A7178F-BCCD-1BD0-436A-417DAA5E5A60}"/>
              </a:ext>
            </a:extLst>
          </p:cNvPr>
          <p:cNvSpPr txBox="1"/>
          <p:nvPr/>
        </p:nvSpPr>
        <p:spPr>
          <a:xfrm>
            <a:off x="-34475" y="1925313"/>
            <a:ext cx="6361237" cy="3046988"/>
          </a:xfrm>
          <a:prstGeom prst="rect">
            <a:avLst/>
          </a:prstGeom>
          <a:noFill/>
        </p:spPr>
        <p:txBody>
          <a:bodyPr wrap="square" rtlCol="0">
            <a:spAutoFit/>
          </a:bodyPr>
          <a:lstStyle/>
          <a:p>
            <a:pPr marL="342900" indent="-342900">
              <a:buFont typeface="Courier New" panose="02070309020205020404" pitchFamily="49" charset="0"/>
              <a:buChar char="o"/>
            </a:pPr>
            <a:r>
              <a:rPr lang="en-US" sz="2400" dirty="0">
                <a:solidFill>
                  <a:srgbClr val="FFFF00"/>
                </a:solidFill>
              </a:rPr>
              <a:t>Cybersecurity is essential in today’s digital age for several critical reasons Such as :</a:t>
            </a:r>
          </a:p>
          <a:p>
            <a:pPr marL="342900" indent="-342900">
              <a:buFont typeface="Courier New" panose="02070309020205020404" pitchFamily="49" charset="0"/>
              <a:buChar char="o"/>
            </a:pPr>
            <a:r>
              <a:rPr lang="en-IN" sz="2400" dirty="0">
                <a:solidFill>
                  <a:srgbClr val="FFFF00"/>
                </a:solidFill>
              </a:rPr>
              <a:t>Protects Sensitive Data</a:t>
            </a:r>
            <a:endParaRPr lang="en-US" sz="2400" dirty="0">
              <a:solidFill>
                <a:srgbClr val="FFFF00"/>
              </a:solidFill>
            </a:endParaRPr>
          </a:p>
          <a:p>
            <a:pPr marL="342900" indent="-342900">
              <a:buFont typeface="Courier New" panose="02070309020205020404" pitchFamily="49" charset="0"/>
              <a:buChar char="o"/>
            </a:pPr>
            <a:r>
              <a:rPr lang="en-IN" sz="2400" dirty="0">
                <a:solidFill>
                  <a:srgbClr val="FFFF00"/>
                </a:solidFill>
              </a:rPr>
              <a:t>Prevents Financial Loss</a:t>
            </a:r>
            <a:endParaRPr lang="en-US" sz="2400" dirty="0">
              <a:solidFill>
                <a:srgbClr val="FFFF00"/>
              </a:solidFill>
            </a:endParaRPr>
          </a:p>
          <a:p>
            <a:pPr marL="342900" indent="-342900">
              <a:buFont typeface="Courier New" panose="02070309020205020404" pitchFamily="49" charset="0"/>
              <a:buChar char="o"/>
            </a:pPr>
            <a:r>
              <a:rPr lang="en-IN" sz="2400" dirty="0">
                <a:solidFill>
                  <a:srgbClr val="FFFF00"/>
                </a:solidFill>
              </a:rPr>
              <a:t>Ensures Business Continuity</a:t>
            </a:r>
            <a:endParaRPr lang="en-US" sz="2400" dirty="0">
              <a:solidFill>
                <a:srgbClr val="FFFF00"/>
              </a:solidFill>
            </a:endParaRPr>
          </a:p>
          <a:p>
            <a:pPr marL="342900" indent="-342900">
              <a:buFont typeface="Courier New" panose="02070309020205020404" pitchFamily="49" charset="0"/>
              <a:buChar char="o"/>
            </a:pPr>
            <a:r>
              <a:rPr lang="en-IN" sz="2400" dirty="0">
                <a:solidFill>
                  <a:srgbClr val="FFFF00"/>
                </a:solidFill>
              </a:rPr>
              <a:t>Protects Against Evolving Threats</a:t>
            </a:r>
            <a:endParaRPr lang="en-US" sz="2400" dirty="0">
              <a:solidFill>
                <a:srgbClr val="FFFF00"/>
              </a:solidFill>
            </a:endParaRPr>
          </a:p>
          <a:p>
            <a:pPr marL="342900" indent="-342900">
              <a:buFont typeface="Courier New" panose="02070309020205020404" pitchFamily="49" charset="0"/>
              <a:buChar char="o"/>
            </a:pPr>
            <a:r>
              <a:rPr lang="en-IN" sz="2400" dirty="0">
                <a:solidFill>
                  <a:srgbClr val="FFFF00"/>
                </a:solidFill>
              </a:rPr>
              <a:t>Supports National Security</a:t>
            </a:r>
            <a:endParaRPr lang="en-US" sz="2400" dirty="0">
              <a:solidFill>
                <a:srgbClr val="FFFF00"/>
              </a:solidFill>
            </a:endParaRPr>
          </a:p>
          <a:p>
            <a:pPr marL="342900" indent="-342900">
              <a:buFont typeface="Courier New" panose="02070309020205020404" pitchFamily="49" charset="0"/>
              <a:buChar char="o"/>
            </a:pPr>
            <a:r>
              <a:rPr lang="en-IN" sz="2400" dirty="0">
                <a:solidFill>
                  <a:srgbClr val="FFFF00"/>
                </a:solidFill>
              </a:rPr>
              <a:t>Safeguards Emerging Technologies</a:t>
            </a:r>
            <a:endParaRPr lang="en-US" sz="2400" dirty="0">
              <a:solidFill>
                <a:srgbClr val="FFFF00"/>
              </a:solidFill>
            </a:endParaRPr>
          </a:p>
        </p:txBody>
      </p:sp>
      <p:pic>
        <p:nvPicPr>
          <p:cNvPr id="13" name="Picture 12">
            <a:extLst>
              <a:ext uri="{FF2B5EF4-FFF2-40B4-BE49-F238E27FC236}">
                <a16:creationId xmlns:a16="http://schemas.microsoft.com/office/drawing/2014/main" id="{7E0289E1-CE3E-1798-5DCD-C625418D746D}"/>
              </a:ext>
            </a:extLst>
          </p:cNvPr>
          <p:cNvPicPr>
            <a:picLocks noChangeAspect="1"/>
          </p:cNvPicPr>
          <p:nvPr/>
        </p:nvPicPr>
        <p:blipFill>
          <a:blip r:embed="rId2"/>
          <a:srcRect l="21180" r="19583"/>
          <a:stretch/>
        </p:blipFill>
        <p:spPr>
          <a:xfrm>
            <a:off x="6197601" y="0"/>
            <a:ext cx="6077514" cy="6858000"/>
          </a:xfrm>
          <a:prstGeom prst="rect">
            <a:avLst/>
          </a:prstGeom>
        </p:spPr>
      </p:pic>
    </p:spTree>
    <p:extLst>
      <p:ext uri="{BB962C8B-B14F-4D97-AF65-F5344CB8AC3E}">
        <p14:creationId xmlns:p14="http://schemas.microsoft.com/office/powerpoint/2010/main" val="25364795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AB2034F-780B-16D9-FC3B-8D40C73D6741}"/>
              </a:ext>
            </a:extLst>
          </p:cNvPr>
          <p:cNvPicPr>
            <a:picLocks noChangeAspect="1"/>
          </p:cNvPicPr>
          <p:nvPr/>
        </p:nvPicPr>
        <p:blipFill>
          <a:blip r:embed="rId2"/>
          <a:srcRect l="-1" r="30927"/>
          <a:stretch/>
        </p:blipFill>
        <p:spPr>
          <a:xfrm>
            <a:off x="7097502" y="0"/>
            <a:ext cx="5164667" cy="6858000"/>
          </a:xfrm>
          <a:prstGeom prst="rect">
            <a:avLst/>
          </a:prstGeom>
        </p:spPr>
      </p:pic>
      <p:sp>
        <p:nvSpPr>
          <p:cNvPr id="5" name="TextBox 4">
            <a:extLst>
              <a:ext uri="{FF2B5EF4-FFF2-40B4-BE49-F238E27FC236}">
                <a16:creationId xmlns:a16="http://schemas.microsoft.com/office/drawing/2014/main" id="{96C5CCB5-261B-98AE-A305-F3483362B674}"/>
              </a:ext>
            </a:extLst>
          </p:cNvPr>
          <p:cNvSpPr txBox="1"/>
          <p:nvPr/>
        </p:nvSpPr>
        <p:spPr>
          <a:xfrm>
            <a:off x="242990" y="0"/>
            <a:ext cx="6451600" cy="1569660"/>
          </a:xfrm>
          <a:prstGeom prst="rect">
            <a:avLst/>
          </a:prstGeom>
          <a:noFill/>
        </p:spPr>
        <p:txBody>
          <a:bodyPr wrap="square" rtlCol="0">
            <a:spAutoFit/>
          </a:bodyPr>
          <a:lstStyle/>
          <a:p>
            <a:r>
              <a:rPr lang="en-US" sz="4800" dirty="0">
                <a:solidFill>
                  <a:srgbClr val="FFFF00"/>
                </a:solidFill>
              </a:rPr>
              <a:t>Key Components of Cyber Security</a:t>
            </a:r>
            <a:endParaRPr lang="en-IN" sz="4800" dirty="0">
              <a:solidFill>
                <a:srgbClr val="FFFF00"/>
              </a:solidFill>
            </a:endParaRPr>
          </a:p>
        </p:txBody>
      </p:sp>
      <p:sp>
        <p:nvSpPr>
          <p:cNvPr id="6" name="TextBox 5">
            <a:extLst>
              <a:ext uri="{FF2B5EF4-FFF2-40B4-BE49-F238E27FC236}">
                <a16:creationId xmlns:a16="http://schemas.microsoft.com/office/drawing/2014/main" id="{CC899954-A207-64F4-09F0-559730994381}"/>
              </a:ext>
            </a:extLst>
          </p:cNvPr>
          <p:cNvSpPr txBox="1"/>
          <p:nvPr/>
        </p:nvSpPr>
        <p:spPr>
          <a:xfrm>
            <a:off x="2336800" y="5266267"/>
            <a:ext cx="184731" cy="369332"/>
          </a:xfrm>
          <a:prstGeom prst="rect">
            <a:avLst/>
          </a:prstGeom>
          <a:noFill/>
        </p:spPr>
        <p:txBody>
          <a:bodyPr wrap="none" rtlCol="0">
            <a:spAutoFit/>
          </a:bodyPr>
          <a:lstStyle/>
          <a:p>
            <a:endParaRPr lang="en-IN" dirty="0"/>
          </a:p>
        </p:txBody>
      </p:sp>
      <p:sp>
        <p:nvSpPr>
          <p:cNvPr id="7" name="Rectangle 1">
            <a:extLst>
              <a:ext uri="{FF2B5EF4-FFF2-40B4-BE49-F238E27FC236}">
                <a16:creationId xmlns:a16="http://schemas.microsoft.com/office/drawing/2014/main" id="{54F75928-BA83-3479-6B55-232EF5EB1DE6}"/>
              </a:ext>
            </a:extLst>
          </p:cNvPr>
          <p:cNvSpPr>
            <a:spLocks noChangeArrowheads="1"/>
          </p:cNvSpPr>
          <p:nvPr/>
        </p:nvSpPr>
        <p:spPr bwMode="auto">
          <a:xfrm>
            <a:off x="-47420" y="1477134"/>
            <a:ext cx="7032420" cy="51398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Courier New" panose="02070309020205020404" pitchFamily="49" charset="0"/>
              <a:buChar char="o"/>
              <a:tabLst/>
            </a:pPr>
            <a:r>
              <a:rPr kumimoji="0" lang="en-US" altLang="en-US" sz="2400" b="1" i="0" u="none" strike="noStrike" cap="none" normalizeH="0" baseline="0" dirty="0">
                <a:ln>
                  <a:noFill/>
                </a:ln>
                <a:solidFill>
                  <a:srgbClr val="FFFF00"/>
                </a:solidFill>
                <a:effectLst/>
                <a:latin typeface="Arial" panose="020B0604020202020204" pitchFamily="34" charset="0"/>
              </a:rPr>
              <a:t>Network Security:</a:t>
            </a:r>
            <a:r>
              <a:rPr kumimoji="0" lang="en-US" altLang="en-US" sz="2400" b="0" i="0" u="none" strike="noStrike" cap="none" normalizeH="0" baseline="0" dirty="0">
                <a:ln>
                  <a:noFill/>
                </a:ln>
                <a:solidFill>
                  <a:srgbClr val="FFFF00"/>
                </a:solidFill>
                <a:effectLst/>
                <a:latin typeface="Arial" panose="020B0604020202020204" pitchFamily="34" charset="0"/>
              </a:rPr>
              <a:t> Protects networks from attacks using firewalls, intrusion detection, and encryption</a:t>
            </a:r>
          </a:p>
          <a:p>
            <a:pPr marL="285750" marR="0" lvl="0" indent="-285750" algn="l" defTabSz="914400" rtl="0" eaLnBrk="0" fontAlgn="base" latinLnBrk="0" hangingPunct="0">
              <a:lnSpc>
                <a:spcPct val="100000"/>
              </a:lnSpc>
              <a:spcBef>
                <a:spcPct val="0"/>
              </a:spcBef>
              <a:spcAft>
                <a:spcPct val="0"/>
              </a:spcAft>
              <a:buClrTx/>
              <a:buSzTx/>
              <a:buFont typeface="Courier New" panose="02070309020205020404" pitchFamily="49" charset="0"/>
              <a:buChar char="o"/>
              <a:tabLst/>
            </a:pPr>
            <a:endParaRPr kumimoji="0" lang="en-US" altLang="en-US" sz="2400" b="0" i="0" u="none" strike="noStrike" cap="none" normalizeH="0" baseline="0" dirty="0">
              <a:ln>
                <a:noFill/>
              </a:ln>
              <a:solidFill>
                <a:srgbClr val="FFFF00"/>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Courier New" panose="02070309020205020404" pitchFamily="49" charset="0"/>
              <a:buChar char="o"/>
              <a:tabLst/>
            </a:pPr>
            <a:r>
              <a:rPr kumimoji="0" lang="en-US" altLang="en-US" sz="2400" b="1" i="0" u="none" strike="noStrike" cap="none" normalizeH="0" baseline="0" dirty="0">
                <a:ln>
                  <a:noFill/>
                </a:ln>
                <a:solidFill>
                  <a:srgbClr val="FFFF00"/>
                </a:solidFill>
                <a:effectLst/>
                <a:latin typeface="Arial" panose="020B0604020202020204" pitchFamily="34" charset="0"/>
              </a:rPr>
              <a:t>Application Security:</a:t>
            </a:r>
            <a:r>
              <a:rPr kumimoji="0" lang="en-US" altLang="en-US" sz="2400" b="0" i="0" u="none" strike="noStrike" cap="none" normalizeH="0" baseline="0" dirty="0">
                <a:ln>
                  <a:noFill/>
                </a:ln>
                <a:solidFill>
                  <a:srgbClr val="FFFF00"/>
                </a:solidFill>
                <a:effectLst/>
                <a:latin typeface="Arial" panose="020B0604020202020204" pitchFamily="34" charset="0"/>
              </a:rPr>
              <a:t> Ensures software is free of vulnerabilities through secure coding practices</a:t>
            </a:r>
          </a:p>
          <a:p>
            <a:pPr marL="285750" marR="0" lvl="0" indent="-285750" algn="l" defTabSz="914400" rtl="0" eaLnBrk="0" fontAlgn="base" latinLnBrk="0" hangingPunct="0">
              <a:lnSpc>
                <a:spcPct val="100000"/>
              </a:lnSpc>
              <a:spcBef>
                <a:spcPct val="0"/>
              </a:spcBef>
              <a:spcAft>
                <a:spcPct val="0"/>
              </a:spcAft>
              <a:buClrTx/>
              <a:buSzTx/>
              <a:buFont typeface="Courier New" panose="02070309020205020404" pitchFamily="49" charset="0"/>
              <a:buChar char="o"/>
              <a:tabLst/>
            </a:pPr>
            <a:endParaRPr kumimoji="0" lang="en-US" altLang="en-US" sz="2400" b="0" i="0" u="none" strike="noStrike" cap="none" normalizeH="0" baseline="0" dirty="0">
              <a:ln>
                <a:noFill/>
              </a:ln>
              <a:solidFill>
                <a:srgbClr val="FFFF00"/>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Courier New" panose="02070309020205020404" pitchFamily="49" charset="0"/>
              <a:buChar char="o"/>
              <a:tabLst/>
            </a:pPr>
            <a:r>
              <a:rPr kumimoji="0" lang="en-US" altLang="en-US" sz="2400" b="1" i="0" u="none" strike="noStrike" cap="none" normalizeH="0" baseline="0" dirty="0">
                <a:ln>
                  <a:noFill/>
                </a:ln>
                <a:solidFill>
                  <a:srgbClr val="FFFF00"/>
                </a:solidFill>
                <a:effectLst/>
                <a:latin typeface="Arial" panose="020B0604020202020204" pitchFamily="34" charset="0"/>
              </a:rPr>
              <a:t>Information Security:</a:t>
            </a:r>
            <a:r>
              <a:rPr kumimoji="0" lang="en-US" altLang="en-US" sz="2400" b="0" i="0" u="none" strike="noStrike" cap="none" normalizeH="0" baseline="0" dirty="0">
                <a:ln>
                  <a:noFill/>
                </a:ln>
                <a:solidFill>
                  <a:srgbClr val="FFFF00"/>
                </a:solidFill>
                <a:effectLst/>
                <a:latin typeface="Arial" panose="020B0604020202020204" pitchFamily="34" charset="0"/>
              </a:rPr>
              <a:t> </a:t>
            </a:r>
            <a:r>
              <a:rPr kumimoji="0" lang="en-US" altLang="en-US" sz="3200" b="0" i="0" u="none" strike="noStrike" cap="none" normalizeH="0" baseline="0" dirty="0">
                <a:ln>
                  <a:noFill/>
                </a:ln>
                <a:solidFill>
                  <a:srgbClr val="FFFF00"/>
                </a:solidFill>
                <a:effectLst/>
                <a:latin typeface="Arial" panose="020B0604020202020204" pitchFamily="34" charset="0"/>
              </a:rPr>
              <a:t>Focuses</a:t>
            </a:r>
            <a:r>
              <a:rPr kumimoji="0" lang="en-US" altLang="en-US" sz="2400" b="0" i="0" u="none" strike="noStrike" cap="none" normalizeH="0" baseline="0" dirty="0">
                <a:ln>
                  <a:noFill/>
                </a:ln>
                <a:solidFill>
                  <a:srgbClr val="FFFF00"/>
                </a:solidFill>
                <a:effectLst/>
                <a:latin typeface="Arial" panose="020B0604020202020204" pitchFamily="34" charset="0"/>
              </a:rPr>
              <a:t> on protecting data </a:t>
            </a:r>
            <a:r>
              <a:rPr kumimoji="0" lang="en-US" altLang="en-US" sz="3200" b="0" i="0" u="none" strike="noStrike" cap="none" normalizeH="0" baseline="0" dirty="0">
                <a:ln>
                  <a:noFill/>
                </a:ln>
                <a:solidFill>
                  <a:srgbClr val="FFFF00"/>
                </a:solidFill>
                <a:effectLst/>
                <a:latin typeface="Arial" panose="020B0604020202020204" pitchFamily="34" charset="0"/>
              </a:rPr>
              <a:t>confidentiality</a:t>
            </a:r>
            <a:r>
              <a:rPr kumimoji="0" lang="en-US" altLang="en-US" sz="2400" b="0" i="0" u="none" strike="noStrike" cap="none" normalizeH="0" baseline="0" dirty="0">
                <a:ln>
                  <a:noFill/>
                </a:ln>
                <a:solidFill>
                  <a:srgbClr val="FFFF00"/>
                </a:solidFill>
                <a:effectLst/>
                <a:latin typeface="Arial" panose="020B0604020202020204" pitchFamily="34" charset="0"/>
              </a:rPr>
              <a:t>, integrity, and availability</a:t>
            </a:r>
          </a:p>
          <a:p>
            <a:pPr marL="285750" marR="0" lvl="0" indent="-285750" algn="l" defTabSz="914400" rtl="0" eaLnBrk="0" fontAlgn="base" latinLnBrk="0" hangingPunct="0">
              <a:lnSpc>
                <a:spcPct val="100000"/>
              </a:lnSpc>
              <a:spcBef>
                <a:spcPct val="0"/>
              </a:spcBef>
              <a:spcAft>
                <a:spcPct val="0"/>
              </a:spcAft>
              <a:buClrTx/>
              <a:buSzTx/>
              <a:buFont typeface="Courier New" panose="02070309020205020404" pitchFamily="49" charset="0"/>
              <a:buChar char="o"/>
              <a:tabLst/>
            </a:pPr>
            <a:endParaRPr kumimoji="0" lang="en-US" altLang="en-US" sz="2400" b="0" i="0" u="none" strike="noStrike" cap="none" normalizeH="0" baseline="0" dirty="0">
              <a:ln>
                <a:noFill/>
              </a:ln>
              <a:solidFill>
                <a:srgbClr val="FFFF00"/>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Courier New" panose="02070309020205020404" pitchFamily="49" charset="0"/>
              <a:buChar char="o"/>
              <a:tabLst/>
            </a:pPr>
            <a:r>
              <a:rPr kumimoji="0" lang="en-US" altLang="en-US" sz="2400" b="1" i="0" u="none" strike="noStrike" cap="none" normalizeH="0" baseline="0" dirty="0">
                <a:ln>
                  <a:noFill/>
                </a:ln>
                <a:solidFill>
                  <a:srgbClr val="FFFF00"/>
                </a:solidFill>
                <a:effectLst/>
                <a:latin typeface="Arial" panose="020B0604020202020204" pitchFamily="34" charset="0"/>
              </a:rPr>
              <a:t>Operational Security:</a:t>
            </a:r>
            <a:r>
              <a:rPr kumimoji="0" lang="en-US" altLang="en-US" sz="2400" b="0" i="0" u="none" strike="noStrike" cap="none" normalizeH="0" baseline="0" dirty="0">
                <a:ln>
                  <a:noFill/>
                </a:ln>
                <a:solidFill>
                  <a:srgbClr val="FFFF00"/>
                </a:solidFill>
                <a:effectLst/>
                <a:latin typeface="Arial" panose="020B0604020202020204" pitchFamily="34" charset="0"/>
              </a:rPr>
              <a:t> Defines processes to secure sensitive information during operations </a:t>
            </a:r>
          </a:p>
        </p:txBody>
      </p:sp>
    </p:spTree>
    <p:extLst>
      <p:ext uri="{BB962C8B-B14F-4D97-AF65-F5344CB8AC3E}">
        <p14:creationId xmlns:p14="http://schemas.microsoft.com/office/powerpoint/2010/main" val="12417002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A8FD24-8A18-309C-53D9-8ADA17693AB2}"/>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8FE78F62-47D8-9564-866B-401A7BEFEEE0}"/>
              </a:ext>
            </a:extLst>
          </p:cNvPr>
          <p:cNvPicPr>
            <a:picLocks noChangeAspect="1"/>
          </p:cNvPicPr>
          <p:nvPr/>
        </p:nvPicPr>
        <p:blipFill>
          <a:blip r:embed="rId2"/>
          <a:srcRect l="23083" r="6958"/>
          <a:stretch/>
        </p:blipFill>
        <p:spPr>
          <a:xfrm>
            <a:off x="6880964" y="0"/>
            <a:ext cx="5311036" cy="6858000"/>
          </a:xfrm>
          <a:prstGeom prst="rect">
            <a:avLst/>
          </a:prstGeom>
        </p:spPr>
      </p:pic>
      <p:sp>
        <p:nvSpPr>
          <p:cNvPr id="5" name="TextBox 4">
            <a:extLst>
              <a:ext uri="{FF2B5EF4-FFF2-40B4-BE49-F238E27FC236}">
                <a16:creationId xmlns:a16="http://schemas.microsoft.com/office/drawing/2014/main" id="{5250CC16-EF3D-BEFD-CE14-4EAD84831D89}"/>
              </a:ext>
            </a:extLst>
          </p:cNvPr>
          <p:cNvSpPr txBox="1"/>
          <p:nvPr/>
        </p:nvSpPr>
        <p:spPr>
          <a:xfrm>
            <a:off x="84666" y="0"/>
            <a:ext cx="6451600" cy="830997"/>
          </a:xfrm>
          <a:prstGeom prst="rect">
            <a:avLst/>
          </a:prstGeom>
          <a:noFill/>
        </p:spPr>
        <p:txBody>
          <a:bodyPr wrap="square" rtlCol="0">
            <a:spAutoFit/>
          </a:bodyPr>
          <a:lstStyle/>
          <a:p>
            <a:r>
              <a:rPr lang="en-IN" sz="4800" dirty="0">
                <a:solidFill>
                  <a:srgbClr val="FFFF00"/>
                </a:solidFill>
              </a:rPr>
              <a:t>Common Cyber Threats</a:t>
            </a:r>
          </a:p>
        </p:txBody>
      </p:sp>
      <p:sp>
        <p:nvSpPr>
          <p:cNvPr id="6" name="TextBox 5">
            <a:extLst>
              <a:ext uri="{FF2B5EF4-FFF2-40B4-BE49-F238E27FC236}">
                <a16:creationId xmlns:a16="http://schemas.microsoft.com/office/drawing/2014/main" id="{140B5072-4582-CC5D-A77F-1585C156CCDF}"/>
              </a:ext>
            </a:extLst>
          </p:cNvPr>
          <p:cNvSpPr txBox="1"/>
          <p:nvPr/>
        </p:nvSpPr>
        <p:spPr>
          <a:xfrm>
            <a:off x="2336800" y="5266267"/>
            <a:ext cx="184731" cy="369332"/>
          </a:xfrm>
          <a:prstGeom prst="rect">
            <a:avLst/>
          </a:prstGeom>
          <a:noFill/>
        </p:spPr>
        <p:txBody>
          <a:bodyPr wrap="none" rtlCol="0">
            <a:spAutoFit/>
          </a:bodyPr>
          <a:lstStyle/>
          <a:p>
            <a:endParaRPr lang="en-IN" dirty="0"/>
          </a:p>
        </p:txBody>
      </p:sp>
      <p:sp>
        <p:nvSpPr>
          <p:cNvPr id="9" name="Rectangle 3">
            <a:extLst>
              <a:ext uri="{FF2B5EF4-FFF2-40B4-BE49-F238E27FC236}">
                <a16:creationId xmlns:a16="http://schemas.microsoft.com/office/drawing/2014/main" id="{03DFFF39-972F-844C-3DA3-B981417AFA00}"/>
              </a:ext>
            </a:extLst>
          </p:cNvPr>
          <p:cNvSpPr>
            <a:spLocks noChangeArrowheads="1"/>
          </p:cNvSpPr>
          <p:nvPr/>
        </p:nvSpPr>
        <p:spPr bwMode="auto">
          <a:xfrm>
            <a:off x="-47420" y="1071648"/>
            <a:ext cx="7097502" cy="5262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marR="0" lvl="0" indent="-342900" algn="l" defTabSz="914400" rtl="0" eaLnBrk="0" fontAlgn="base" latinLnBrk="0" hangingPunct="0">
              <a:lnSpc>
                <a:spcPct val="100000"/>
              </a:lnSpc>
              <a:spcBef>
                <a:spcPct val="0"/>
              </a:spcBef>
              <a:spcAft>
                <a:spcPct val="0"/>
              </a:spcAft>
              <a:buClrTx/>
              <a:buSzTx/>
              <a:buFont typeface="Courier New" panose="02070309020205020404" pitchFamily="49" charset="0"/>
              <a:buChar char="o"/>
              <a:tabLst/>
            </a:pPr>
            <a:r>
              <a:rPr kumimoji="0" lang="en-US" altLang="en-US" sz="2400" b="1" i="0" u="none" strike="noStrike" cap="none" normalizeH="0" baseline="0" dirty="0">
                <a:ln>
                  <a:noFill/>
                </a:ln>
                <a:solidFill>
                  <a:srgbClr val="FFFF00"/>
                </a:solidFill>
                <a:effectLst/>
                <a:latin typeface="Arial" panose="020B0604020202020204" pitchFamily="34" charset="0"/>
              </a:rPr>
              <a:t>Malware:</a:t>
            </a:r>
            <a:r>
              <a:rPr kumimoji="0" lang="en-US" altLang="en-US" sz="2400" b="0" i="0" u="none" strike="noStrike" cap="none" normalizeH="0" baseline="0" dirty="0">
                <a:ln>
                  <a:noFill/>
                </a:ln>
                <a:solidFill>
                  <a:srgbClr val="FFFF00"/>
                </a:solidFill>
                <a:effectLst/>
                <a:latin typeface="Arial" panose="020B0604020202020204" pitchFamily="34" charset="0"/>
              </a:rPr>
              <a:t> Malicious software that damages or disrupts systems</a:t>
            </a:r>
          </a:p>
          <a:p>
            <a:pPr marL="342900" marR="0" lvl="0" indent="-342900" algn="l" defTabSz="914400" rtl="0" eaLnBrk="0" fontAlgn="base" latinLnBrk="0" hangingPunct="0">
              <a:lnSpc>
                <a:spcPct val="100000"/>
              </a:lnSpc>
              <a:spcBef>
                <a:spcPct val="0"/>
              </a:spcBef>
              <a:spcAft>
                <a:spcPct val="0"/>
              </a:spcAft>
              <a:buClrTx/>
              <a:buSzTx/>
              <a:buFont typeface="Courier New" panose="02070309020205020404" pitchFamily="49" charset="0"/>
              <a:buChar char="o"/>
              <a:tabLst/>
            </a:pPr>
            <a:endParaRPr kumimoji="0" lang="en-US" altLang="en-US" sz="2400" b="0" i="0" u="none" strike="noStrike" cap="none" normalizeH="0" baseline="0" dirty="0">
              <a:ln>
                <a:noFill/>
              </a:ln>
              <a:solidFill>
                <a:srgbClr val="FFFF00"/>
              </a:solidFill>
              <a:effectLst/>
              <a:latin typeface="Arial" panose="020B0604020202020204" pitchFamily="34" charset="0"/>
            </a:endParaRPr>
          </a:p>
          <a:p>
            <a:pPr marL="342900" marR="0" lvl="0" indent="-342900" algn="l" defTabSz="914400" rtl="0" eaLnBrk="0" fontAlgn="base" latinLnBrk="0" hangingPunct="0">
              <a:lnSpc>
                <a:spcPct val="100000"/>
              </a:lnSpc>
              <a:spcBef>
                <a:spcPct val="0"/>
              </a:spcBef>
              <a:spcAft>
                <a:spcPct val="0"/>
              </a:spcAft>
              <a:buClrTx/>
              <a:buSzTx/>
              <a:buFont typeface="Courier New" panose="02070309020205020404" pitchFamily="49" charset="0"/>
              <a:buChar char="o"/>
              <a:tabLst/>
            </a:pPr>
            <a:r>
              <a:rPr kumimoji="0" lang="en-US" altLang="en-US" sz="2400" b="1" i="0" u="none" strike="noStrike" cap="none" normalizeH="0" baseline="0" dirty="0">
                <a:ln>
                  <a:noFill/>
                </a:ln>
                <a:solidFill>
                  <a:srgbClr val="FFFF00"/>
                </a:solidFill>
                <a:effectLst/>
                <a:latin typeface="Arial" panose="020B0604020202020204" pitchFamily="34" charset="0"/>
              </a:rPr>
              <a:t>Phishing:</a:t>
            </a:r>
            <a:r>
              <a:rPr kumimoji="0" lang="en-US" altLang="en-US" sz="2400" b="0" i="0" u="none" strike="noStrike" cap="none" normalizeH="0" baseline="0" dirty="0">
                <a:ln>
                  <a:noFill/>
                </a:ln>
                <a:solidFill>
                  <a:srgbClr val="FFFF00"/>
                </a:solidFill>
                <a:effectLst/>
                <a:latin typeface="Arial" panose="020B0604020202020204" pitchFamily="34" charset="0"/>
              </a:rPr>
              <a:t> Deceptive methods to steal sensitive information through fake emails or websites.</a:t>
            </a:r>
          </a:p>
          <a:p>
            <a:pPr marL="342900" marR="0" lvl="0" indent="-342900" algn="l" defTabSz="914400" rtl="0" eaLnBrk="0" fontAlgn="base" latinLnBrk="0" hangingPunct="0">
              <a:lnSpc>
                <a:spcPct val="100000"/>
              </a:lnSpc>
              <a:spcBef>
                <a:spcPct val="0"/>
              </a:spcBef>
              <a:spcAft>
                <a:spcPct val="0"/>
              </a:spcAft>
              <a:buClrTx/>
              <a:buSzTx/>
              <a:buFont typeface="Courier New" panose="02070309020205020404" pitchFamily="49" charset="0"/>
              <a:buChar char="o"/>
              <a:tabLst/>
            </a:pPr>
            <a:endParaRPr kumimoji="0" lang="en-US" altLang="en-US" sz="2400" b="0" i="0" u="none" strike="noStrike" cap="none" normalizeH="0" baseline="0" dirty="0">
              <a:ln>
                <a:noFill/>
              </a:ln>
              <a:solidFill>
                <a:srgbClr val="FFFF00"/>
              </a:solidFill>
              <a:effectLst/>
              <a:latin typeface="Arial" panose="020B0604020202020204" pitchFamily="34" charset="0"/>
            </a:endParaRPr>
          </a:p>
          <a:p>
            <a:pPr marL="342900" marR="0" lvl="0" indent="-342900" algn="l" defTabSz="914400" rtl="0" eaLnBrk="0" fontAlgn="base" latinLnBrk="0" hangingPunct="0">
              <a:lnSpc>
                <a:spcPct val="100000"/>
              </a:lnSpc>
              <a:spcBef>
                <a:spcPct val="0"/>
              </a:spcBef>
              <a:spcAft>
                <a:spcPct val="0"/>
              </a:spcAft>
              <a:buClrTx/>
              <a:buSzTx/>
              <a:buFont typeface="Courier New" panose="02070309020205020404" pitchFamily="49" charset="0"/>
              <a:buChar char="o"/>
              <a:tabLst/>
            </a:pPr>
            <a:r>
              <a:rPr kumimoji="0" lang="en-US" altLang="en-US" sz="2400" b="1" i="0" u="none" strike="noStrike" cap="none" normalizeH="0" baseline="0" dirty="0">
                <a:ln>
                  <a:noFill/>
                </a:ln>
                <a:solidFill>
                  <a:srgbClr val="FFFF00"/>
                </a:solidFill>
                <a:effectLst/>
                <a:latin typeface="Arial" panose="020B0604020202020204" pitchFamily="34" charset="0"/>
              </a:rPr>
              <a:t>Man-in-the-Middle Attacks:</a:t>
            </a:r>
            <a:r>
              <a:rPr kumimoji="0" lang="en-US" altLang="en-US" sz="2400" b="0" i="0" u="none" strike="noStrike" cap="none" normalizeH="0" baseline="0" dirty="0">
                <a:ln>
                  <a:noFill/>
                </a:ln>
                <a:solidFill>
                  <a:srgbClr val="FFFF00"/>
                </a:solidFill>
                <a:effectLst/>
                <a:latin typeface="Arial" panose="020B0604020202020204" pitchFamily="34" charset="0"/>
              </a:rPr>
              <a:t> Cybercriminals intercept and alter communications</a:t>
            </a:r>
          </a:p>
          <a:p>
            <a:pPr marL="342900" marR="0" lvl="0" indent="-342900" algn="l" defTabSz="914400" rtl="0" eaLnBrk="0" fontAlgn="base" latinLnBrk="0" hangingPunct="0">
              <a:lnSpc>
                <a:spcPct val="100000"/>
              </a:lnSpc>
              <a:spcBef>
                <a:spcPct val="0"/>
              </a:spcBef>
              <a:spcAft>
                <a:spcPct val="0"/>
              </a:spcAft>
              <a:buClrTx/>
              <a:buSzTx/>
              <a:buFont typeface="Courier New" panose="02070309020205020404" pitchFamily="49" charset="0"/>
              <a:buChar char="o"/>
              <a:tabLst/>
            </a:pPr>
            <a:endParaRPr kumimoji="0" lang="en-US" altLang="en-US" sz="2400" b="0" i="0" u="none" strike="noStrike" cap="none" normalizeH="0" baseline="0" dirty="0">
              <a:ln>
                <a:noFill/>
              </a:ln>
              <a:solidFill>
                <a:srgbClr val="FFFF00"/>
              </a:solidFill>
              <a:effectLst/>
              <a:latin typeface="Arial" panose="020B0604020202020204" pitchFamily="34" charset="0"/>
            </a:endParaRPr>
          </a:p>
          <a:p>
            <a:pPr marL="342900" marR="0" lvl="0" indent="-342900" algn="l" defTabSz="914400" rtl="0" eaLnBrk="0" fontAlgn="base" latinLnBrk="0" hangingPunct="0">
              <a:lnSpc>
                <a:spcPct val="100000"/>
              </a:lnSpc>
              <a:spcBef>
                <a:spcPct val="0"/>
              </a:spcBef>
              <a:spcAft>
                <a:spcPct val="0"/>
              </a:spcAft>
              <a:buClrTx/>
              <a:buSzTx/>
              <a:buFont typeface="Courier New" panose="02070309020205020404" pitchFamily="49" charset="0"/>
              <a:buChar char="o"/>
              <a:tabLst/>
            </a:pPr>
            <a:r>
              <a:rPr kumimoji="0" lang="en-US" altLang="en-US" sz="2400" b="1" i="0" u="none" strike="noStrike" cap="none" normalizeH="0" baseline="0" dirty="0">
                <a:ln>
                  <a:noFill/>
                </a:ln>
                <a:solidFill>
                  <a:srgbClr val="FFFF00"/>
                </a:solidFill>
                <a:effectLst/>
                <a:latin typeface="Arial" panose="020B0604020202020204" pitchFamily="34" charset="0"/>
              </a:rPr>
              <a:t>Denial of Service (DoS):</a:t>
            </a:r>
            <a:r>
              <a:rPr kumimoji="0" lang="en-US" altLang="en-US" sz="2400" b="0" i="0" u="none" strike="noStrike" cap="none" normalizeH="0" baseline="0" dirty="0">
                <a:ln>
                  <a:noFill/>
                </a:ln>
                <a:solidFill>
                  <a:srgbClr val="FFFF00"/>
                </a:solidFill>
                <a:effectLst/>
                <a:latin typeface="Arial" panose="020B0604020202020204" pitchFamily="34" charset="0"/>
              </a:rPr>
              <a:t> Overloading systems to make them unavailable</a:t>
            </a:r>
          </a:p>
          <a:p>
            <a:pPr marL="342900" marR="0" lvl="0" indent="-342900" algn="l" defTabSz="914400" rtl="0" eaLnBrk="0" fontAlgn="base" latinLnBrk="0" hangingPunct="0">
              <a:lnSpc>
                <a:spcPct val="100000"/>
              </a:lnSpc>
              <a:spcBef>
                <a:spcPct val="0"/>
              </a:spcBef>
              <a:spcAft>
                <a:spcPct val="0"/>
              </a:spcAft>
              <a:buClrTx/>
              <a:buSzTx/>
              <a:buFont typeface="Courier New" panose="02070309020205020404" pitchFamily="49" charset="0"/>
              <a:buChar char="o"/>
              <a:tabLst/>
            </a:pPr>
            <a:endParaRPr kumimoji="0" lang="en-US" altLang="en-US" sz="2400" b="0" i="0" u="none" strike="noStrike" cap="none" normalizeH="0" baseline="0" dirty="0">
              <a:ln>
                <a:noFill/>
              </a:ln>
              <a:solidFill>
                <a:srgbClr val="FFFF00"/>
              </a:solidFill>
              <a:effectLst/>
              <a:latin typeface="Arial" panose="020B0604020202020204" pitchFamily="34" charset="0"/>
            </a:endParaRPr>
          </a:p>
          <a:p>
            <a:pPr marL="342900" marR="0" lvl="0" indent="-342900" algn="l" defTabSz="914400" rtl="0" eaLnBrk="0" fontAlgn="base" latinLnBrk="0" hangingPunct="0">
              <a:lnSpc>
                <a:spcPct val="100000"/>
              </a:lnSpc>
              <a:spcBef>
                <a:spcPct val="0"/>
              </a:spcBef>
              <a:spcAft>
                <a:spcPct val="0"/>
              </a:spcAft>
              <a:buClrTx/>
              <a:buSzTx/>
              <a:buFont typeface="Courier New" panose="02070309020205020404" pitchFamily="49" charset="0"/>
              <a:buChar char="o"/>
              <a:tabLst/>
            </a:pPr>
            <a:r>
              <a:rPr kumimoji="0" lang="en-US" altLang="en-US" sz="2400" b="1" i="0" u="none" strike="noStrike" cap="none" normalizeH="0" baseline="0" dirty="0">
                <a:ln>
                  <a:noFill/>
                </a:ln>
                <a:solidFill>
                  <a:srgbClr val="FFFF00"/>
                </a:solidFill>
                <a:effectLst/>
                <a:latin typeface="Arial" panose="020B0604020202020204" pitchFamily="34" charset="0"/>
              </a:rPr>
              <a:t>Insider Threats:</a:t>
            </a:r>
            <a:r>
              <a:rPr kumimoji="0" lang="en-US" altLang="en-US" sz="2400" b="0" i="0" u="none" strike="noStrike" cap="none" normalizeH="0" baseline="0" dirty="0">
                <a:ln>
                  <a:noFill/>
                </a:ln>
                <a:solidFill>
                  <a:srgbClr val="FFFF00"/>
                </a:solidFill>
                <a:effectLst/>
                <a:latin typeface="Arial" panose="020B0604020202020204" pitchFamily="34" charset="0"/>
              </a:rPr>
              <a:t> Risks posed by employees or trusted individuals</a:t>
            </a:r>
          </a:p>
        </p:txBody>
      </p:sp>
    </p:spTree>
    <p:extLst>
      <p:ext uri="{BB962C8B-B14F-4D97-AF65-F5344CB8AC3E}">
        <p14:creationId xmlns:p14="http://schemas.microsoft.com/office/powerpoint/2010/main" val="11629455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18EAF1-6231-931F-E372-CCDA490A9572}"/>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9FE30984-B23C-44C7-F0CD-43DDFEBFD2F8}"/>
              </a:ext>
            </a:extLst>
          </p:cNvPr>
          <p:cNvPicPr>
            <a:picLocks noChangeAspect="1"/>
          </p:cNvPicPr>
          <p:nvPr/>
        </p:nvPicPr>
        <p:blipFill>
          <a:blip r:embed="rId2"/>
          <a:srcRect l="17197" r="11899"/>
          <a:stretch/>
        </p:blipFill>
        <p:spPr>
          <a:xfrm>
            <a:off x="5537200" y="12679"/>
            <a:ext cx="6654800" cy="6858000"/>
          </a:xfrm>
          <a:prstGeom prst="rect">
            <a:avLst/>
          </a:prstGeom>
        </p:spPr>
      </p:pic>
      <p:sp>
        <p:nvSpPr>
          <p:cNvPr id="5" name="TextBox 4">
            <a:extLst>
              <a:ext uri="{FF2B5EF4-FFF2-40B4-BE49-F238E27FC236}">
                <a16:creationId xmlns:a16="http://schemas.microsoft.com/office/drawing/2014/main" id="{DCC009CC-4FC2-72B3-2805-35CF46CF1802}"/>
              </a:ext>
            </a:extLst>
          </p:cNvPr>
          <p:cNvSpPr txBox="1"/>
          <p:nvPr/>
        </p:nvSpPr>
        <p:spPr>
          <a:xfrm>
            <a:off x="307236" y="437571"/>
            <a:ext cx="6451600" cy="1569660"/>
          </a:xfrm>
          <a:prstGeom prst="rect">
            <a:avLst/>
          </a:prstGeom>
          <a:noFill/>
        </p:spPr>
        <p:txBody>
          <a:bodyPr wrap="square" rtlCol="0">
            <a:spAutoFit/>
          </a:bodyPr>
          <a:lstStyle/>
          <a:p>
            <a:r>
              <a:rPr lang="en-IN" sz="4800" b="1" dirty="0">
                <a:solidFill>
                  <a:srgbClr val="FFFF00"/>
                </a:solidFill>
              </a:rPr>
              <a:t>The CIA Triad</a:t>
            </a:r>
          </a:p>
          <a:p>
            <a:endParaRPr lang="en-IN" sz="4800" dirty="0">
              <a:solidFill>
                <a:srgbClr val="FFFF00"/>
              </a:solidFill>
            </a:endParaRPr>
          </a:p>
        </p:txBody>
      </p:sp>
      <p:sp>
        <p:nvSpPr>
          <p:cNvPr id="6" name="TextBox 5">
            <a:extLst>
              <a:ext uri="{FF2B5EF4-FFF2-40B4-BE49-F238E27FC236}">
                <a16:creationId xmlns:a16="http://schemas.microsoft.com/office/drawing/2014/main" id="{C09EC1EA-7107-047A-EBAC-D3ED84B5E1D5}"/>
              </a:ext>
            </a:extLst>
          </p:cNvPr>
          <p:cNvSpPr txBox="1"/>
          <p:nvPr/>
        </p:nvSpPr>
        <p:spPr>
          <a:xfrm>
            <a:off x="2336800" y="5266267"/>
            <a:ext cx="184731" cy="369332"/>
          </a:xfrm>
          <a:prstGeom prst="rect">
            <a:avLst/>
          </a:prstGeom>
          <a:noFill/>
        </p:spPr>
        <p:txBody>
          <a:bodyPr wrap="none" rtlCol="0">
            <a:spAutoFit/>
          </a:bodyPr>
          <a:lstStyle/>
          <a:p>
            <a:endParaRPr lang="en-IN" dirty="0"/>
          </a:p>
        </p:txBody>
      </p:sp>
      <p:sp>
        <p:nvSpPr>
          <p:cNvPr id="7" name="Rectangle 3">
            <a:extLst>
              <a:ext uri="{FF2B5EF4-FFF2-40B4-BE49-F238E27FC236}">
                <a16:creationId xmlns:a16="http://schemas.microsoft.com/office/drawing/2014/main" id="{06986ACA-D8A9-9F99-FDB0-5A449F257B1E}"/>
              </a:ext>
            </a:extLst>
          </p:cNvPr>
          <p:cNvSpPr>
            <a:spLocks noChangeArrowheads="1"/>
          </p:cNvSpPr>
          <p:nvPr/>
        </p:nvSpPr>
        <p:spPr bwMode="auto">
          <a:xfrm rot="10800000" flipV="1">
            <a:off x="-90697" y="1442287"/>
            <a:ext cx="5441630" cy="3416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marR="0" lvl="0" indent="-342900" algn="l" defTabSz="914400" rtl="0" eaLnBrk="0" fontAlgn="base" latinLnBrk="0" hangingPunct="0">
              <a:lnSpc>
                <a:spcPct val="100000"/>
              </a:lnSpc>
              <a:spcBef>
                <a:spcPct val="0"/>
              </a:spcBef>
              <a:spcAft>
                <a:spcPct val="0"/>
              </a:spcAft>
              <a:buClrTx/>
              <a:buSzTx/>
              <a:buFont typeface="Courier New" panose="02070309020205020404" pitchFamily="49" charset="0"/>
              <a:buChar char="o"/>
              <a:tabLst/>
            </a:pPr>
            <a:r>
              <a:rPr kumimoji="0" lang="en-US" altLang="en-US" sz="2400" b="1" i="0" u="none" strike="noStrike" cap="none" normalizeH="0" baseline="0" dirty="0">
                <a:ln>
                  <a:noFill/>
                </a:ln>
                <a:solidFill>
                  <a:srgbClr val="FFFF00"/>
                </a:solidFill>
                <a:effectLst/>
                <a:latin typeface="Arial" panose="020B0604020202020204" pitchFamily="34" charset="0"/>
              </a:rPr>
              <a:t>Confidentiality:</a:t>
            </a:r>
            <a:r>
              <a:rPr kumimoji="0" lang="en-US" altLang="en-US" sz="2400" b="0" i="0" u="none" strike="noStrike" cap="none" normalizeH="0" baseline="0" dirty="0">
                <a:ln>
                  <a:noFill/>
                </a:ln>
                <a:solidFill>
                  <a:srgbClr val="FFFF00"/>
                </a:solidFill>
                <a:effectLst/>
                <a:latin typeface="Arial" panose="020B0604020202020204" pitchFamily="34" charset="0"/>
              </a:rPr>
              <a:t> Preventing unauthorized access to sensitive information </a:t>
            </a:r>
          </a:p>
          <a:p>
            <a:pPr marL="342900" marR="0" lvl="0" indent="-342900" algn="l" defTabSz="914400" rtl="0" eaLnBrk="0" fontAlgn="base" latinLnBrk="0" hangingPunct="0">
              <a:lnSpc>
                <a:spcPct val="100000"/>
              </a:lnSpc>
              <a:spcBef>
                <a:spcPct val="0"/>
              </a:spcBef>
              <a:spcAft>
                <a:spcPct val="0"/>
              </a:spcAft>
              <a:buClrTx/>
              <a:buSzTx/>
              <a:buFont typeface="Courier New" panose="02070309020205020404" pitchFamily="49" charset="0"/>
              <a:buChar char="o"/>
              <a:tabLst/>
            </a:pPr>
            <a:endParaRPr kumimoji="0" lang="en-US" altLang="en-US" sz="2400" b="0" i="0" u="none" strike="noStrike" cap="none" normalizeH="0" baseline="0" dirty="0">
              <a:ln>
                <a:noFill/>
              </a:ln>
              <a:solidFill>
                <a:srgbClr val="FFFF00"/>
              </a:solidFill>
              <a:effectLst/>
              <a:latin typeface="Arial" panose="020B0604020202020204" pitchFamily="34" charset="0"/>
            </a:endParaRPr>
          </a:p>
          <a:p>
            <a:pPr marL="342900" marR="0" lvl="0" indent="-342900" algn="l" defTabSz="914400" rtl="0" eaLnBrk="0" fontAlgn="base" latinLnBrk="0" hangingPunct="0">
              <a:lnSpc>
                <a:spcPct val="100000"/>
              </a:lnSpc>
              <a:spcBef>
                <a:spcPct val="0"/>
              </a:spcBef>
              <a:spcAft>
                <a:spcPct val="0"/>
              </a:spcAft>
              <a:buClrTx/>
              <a:buSzTx/>
              <a:buFont typeface="Courier New" panose="02070309020205020404" pitchFamily="49" charset="0"/>
              <a:buChar char="o"/>
              <a:tabLst/>
            </a:pPr>
            <a:r>
              <a:rPr kumimoji="0" lang="en-US" altLang="en-US" sz="2400" b="1" i="0" u="none" strike="noStrike" cap="none" normalizeH="0" baseline="0" dirty="0">
                <a:ln>
                  <a:noFill/>
                </a:ln>
                <a:solidFill>
                  <a:srgbClr val="FFFF00"/>
                </a:solidFill>
                <a:effectLst/>
                <a:latin typeface="Arial" panose="020B0604020202020204" pitchFamily="34" charset="0"/>
              </a:rPr>
              <a:t>Integrity:</a:t>
            </a:r>
            <a:r>
              <a:rPr kumimoji="0" lang="en-US" altLang="en-US" sz="2400" b="0" i="0" u="none" strike="noStrike" cap="none" normalizeH="0" baseline="0" dirty="0">
                <a:ln>
                  <a:noFill/>
                </a:ln>
                <a:solidFill>
                  <a:srgbClr val="FFFF00"/>
                </a:solidFill>
                <a:effectLst/>
                <a:latin typeface="Arial" panose="020B0604020202020204" pitchFamily="34" charset="0"/>
              </a:rPr>
              <a:t> Ensuring data is accurate and has not been tampered with </a:t>
            </a:r>
          </a:p>
          <a:p>
            <a:pPr marL="342900" marR="0" lvl="0" indent="-342900" algn="l" defTabSz="914400" rtl="0" eaLnBrk="0" fontAlgn="base" latinLnBrk="0" hangingPunct="0">
              <a:lnSpc>
                <a:spcPct val="100000"/>
              </a:lnSpc>
              <a:spcBef>
                <a:spcPct val="0"/>
              </a:spcBef>
              <a:spcAft>
                <a:spcPct val="0"/>
              </a:spcAft>
              <a:buClrTx/>
              <a:buSzTx/>
              <a:buFont typeface="Courier New" panose="02070309020205020404" pitchFamily="49" charset="0"/>
              <a:buChar char="o"/>
              <a:tabLst/>
            </a:pPr>
            <a:endParaRPr kumimoji="0" lang="en-US" altLang="en-US" sz="2400" b="0" i="0" u="none" strike="noStrike" cap="none" normalizeH="0" baseline="0" dirty="0">
              <a:ln>
                <a:noFill/>
              </a:ln>
              <a:solidFill>
                <a:srgbClr val="FFFF00"/>
              </a:solidFill>
              <a:effectLst/>
              <a:latin typeface="Arial" panose="020B0604020202020204" pitchFamily="34" charset="0"/>
            </a:endParaRPr>
          </a:p>
          <a:p>
            <a:pPr marL="342900" marR="0" lvl="0" indent="-342900" algn="l" defTabSz="914400" rtl="0" eaLnBrk="0" fontAlgn="base" latinLnBrk="0" hangingPunct="0">
              <a:lnSpc>
                <a:spcPct val="100000"/>
              </a:lnSpc>
              <a:spcBef>
                <a:spcPct val="0"/>
              </a:spcBef>
              <a:spcAft>
                <a:spcPct val="0"/>
              </a:spcAft>
              <a:buClrTx/>
              <a:buSzTx/>
              <a:buFont typeface="Courier New" panose="02070309020205020404" pitchFamily="49" charset="0"/>
              <a:buChar char="o"/>
              <a:tabLst/>
            </a:pPr>
            <a:r>
              <a:rPr kumimoji="0" lang="en-US" altLang="en-US" sz="2400" b="1" i="0" u="none" strike="noStrike" cap="none" normalizeH="0" baseline="0" dirty="0">
                <a:ln>
                  <a:noFill/>
                </a:ln>
                <a:solidFill>
                  <a:srgbClr val="FFFF00"/>
                </a:solidFill>
                <a:effectLst/>
                <a:latin typeface="Arial" panose="020B0604020202020204" pitchFamily="34" charset="0"/>
              </a:rPr>
              <a:t>Availability:</a:t>
            </a:r>
            <a:r>
              <a:rPr kumimoji="0" lang="en-US" altLang="en-US" sz="2400" b="0" i="0" u="none" strike="noStrike" cap="none" normalizeH="0" baseline="0" dirty="0">
                <a:ln>
                  <a:noFill/>
                </a:ln>
                <a:solidFill>
                  <a:srgbClr val="FFFF00"/>
                </a:solidFill>
                <a:effectLst/>
                <a:latin typeface="Arial" panose="020B0604020202020204" pitchFamily="34" charset="0"/>
              </a:rPr>
              <a:t> Keeping systems and data accessible to authorized users</a:t>
            </a:r>
          </a:p>
        </p:txBody>
      </p:sp>
    </p:spTree>
    <p:extLst>
      <p:ext uri="{BB962C8B-B14F-4D97-AF65-F5344CB8AC3E}">
        <p14:creationId xmlns:p14="http://schemas.microsoft.com/office/powerpoint/2010/main" val="20213271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077FFF-A8D7-5285-272E-DC284C42AA1F}"/>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3653E1B4-30FC-8CC4-B9D9-A771CB32CD58}"/>
              </a:ext>
            </a:extLst>
          </p:cNvPr>
          <p:cNvSpPr txBox="1"/>
          <p:nvPr/>
        </p:nvSpPr>
        <p:spPr>
          <a:xfrm>
            <a:off x="293065" y="0"/>
            <a:ext cx="5424341" cy="1569660"/>
          </a:xfrm>
          <a:prstGeom prst="rect">
            <a:avLst/>
          </a:prstGeom>
          <a:noFill/>
        </p:spPr>
        <p:txBody>
          <a:bodyPr wrap="square" rtlCol="0">
            <a:spAutoFit/>
          </a:bodyPr>
          <a:lstStyle/>
          <a:p>
            <a:r>
              <a:rPr lang="en-IN" sz="4800" dirty="0">
                <a:solidFill>
                  <a:srgbClr val="FFFF00"/>
                </a:solidFill>
              </a:rPr>
              <a:t>Cyber Security Best Practices</a:t>
            </a:r>
          </a:p>
        </p:txBody>
      </p:sp>
      <p:sp>
        <p:nvSpPr>
          <p:cNvPr id="6" name="TextBox 5">
            <a:extLst>
              <a:ext uri="{FF2B5EF4-FFF2-40B4-BE49-F238E27FC236}">
                <a16:creationId xmlns:a16="http://schemas.microsoft.com/office/drawing/2014/main" id="{8531F0F7-54D7-6746-7B13-55727935EABC}"/>
              </a:ext>
            </a:extLst>
          </p:cNvPr>
          <p:cNvSpPr txBox="1"/>
          <p:nvPr/>
        </p:nvSpPr>
        <p:spPr>
          <a:xfrm>
            <a:off x="2336800" y="5266267"/>
            <a:ext cx="184731" cy="369332"/>
          </a:xfrm>
          <a:prstGeom prst="rect">
            <a:avLst/>
          </a:prstGeom>
          <a:noFill/>
        </p:spPr>
        <p:txBody>
          <a:bodyPr wrap="none" rtlCol="0">
            <a:spAutoFit/>
          </a:bodyPr>
          <a:lstStyle/>
          <a:p>
            <a:endParaRPr lang="en-IN" dirty="0"/>
          </a:p>
        </p:txBody>
      </p:sp>
      <p:sp>
        <p:nvSpPr>
          <p:cNvPr id="7" name="Rectangle 3">
            <a:extLst>
              <a:ext uri="{FF2B5EF4-FFF2-40B4-BE49-F238E27FC236}">
                <a16:creationId xmlns:a16="http://schemas.microsoft.com/office/drawing/2014/main" id="{8A2BE0E6-16DB-A1AF-4992-D3BA66533C90}"/>
              </a:ext>
            </a:extLst>
          </p:cNvPr>
          <p:cNvSpPr>
            <a:spLocks noChangeArrowheads="1"/>
          </p:cNvSpPr>
          <p:nvPr/>
        </p:nvSpPr>
        <p:spPr bwMode="auto">
          <a:xfrm rot="10800000" flipV="1">
            <a:off x="-90697" y="2919614"/>
            <a:ext cx="544163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marR="0" lvl="0" indent="-342900" algn="l" defTabSz="914400" rtl="0" eaLnBrk="0" fontAlgn="base" latinLnBrk="0" hangingPunct="0">
              <a:lnSpc>
                <a:spcPct val="100000"/>
              </a:lnSpc>
              <a:spcBef>
                <a:spcPct val="0"/>
              </a:spcBef>
              <a:spcAft>
                <a:spcPct val="0"/>
              </a:spcAft>
              <a:buClrTx/>
              <a:buSzTx/>
              <a:buFont typeface="Courier New" panose="02070309020205020404" pitchFamily="49" charset="0"/>
              <a:buChar char="o"/>
              <a:tabLst/>
            </a:pPr>
            <a:endParaRPr kumimoji="0" lang="en-US" altLang="en-US" sz="2400" b="0" i="0" u="none" strike="noStrike" cap="none" normalizeH="0" baseline="0" dirty="0">
              <a:ln>
                <a:noFill/>
              </a:ln>
              <a:solidFill>
                <a:srgbClr val="FFFF00"/>
              </a:solidFill>
              <a:effectLst/>
              <a:latin typeface="Arial" panose="020B0604020202020204" pitchFamily="34" charset="0"/>
            </a:endParaRPr>
          </a:p>
        </p:txBody>
      </p:sp>
      <p:sp>
        <p:nvSpPr>
          <p:cNvPr id="3" name="TextBox 2">
            <a:extLst>
              <a:ext uri="{FF2B5EF4-FFF2-40B4-BE49-F238E27FC236}">
                <a16:creationId xmlns:a16="http://schemas.microsoft.com/office/drawing/2014/main" id="{5D1826DD-A5F8-6E46-34AE-E727E684D191}"/>
              </a:ext>
            </a:extLst>
          </p:cNvPr>
          <p:cNvSpPr txBox="1"/>
          <p:nvPr/>
        </p:nvSpPr>
        <p:spPr>
          <a:xfrm>
            <a:off x="1151467" y="2379133"/>
            <a:ext cx="184731" cy="369332"/>
          </a:xfrm>
          <a:prstGeom prst="rect">
            <a:avLst/>
          </a:prstGeom>
          <a:noFill/>
        </p:spPr>
        <p:txBody>
          <a:bodyPr wrap="none" rtlCol="0">
            <a:spAutoFit/>
          </a:bodyPr>
          <a:lstStyle/>
          <a:p>
            <a:endParaRPr lang="en-IN" dirty="0"/>
          </a:p>
        </p:txBody>
      </p:sp>
      <p:sp>
        <p:nvSpPr>
          <p:cNvPr id="8" name="Rectangle 2">
            <a:extLst>
              <a:ext uri="{FF2B5EF4-FFF2-40B4-BE49-F238E27FC236}">
                <a16:creationId xmlns:a16="http://schemas.microsoft.com/office/drawing/2014/main" id="{99DC6F42-C8F7-AD46-7562-4862E2993414}"/>
              </a:ext>
            </a:extLst>
          </p:cNvPr>
          <p:cNvSpPr>
            <a:spLocks noChangeArrowheads="1"/>
          </p:cNvSpPr>
          <p:nvPr/>
        </p:nvSpPr>
        <p:spPr bwMode="auto">
          <a:xfrm>
            <a:off x="16250" y="1481799"/>
            <a:ext cx="5227736" cy="48320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marR="0" lvl="0" indent="-342900" algn="l" defTabSz="914400" rtl="0" eaLnBrk="0" fontAlgn="base" latinLnBrk="0" hangingPunct="0">
              <a:lnSpc>
                <a:spcPct val="100000"/>
              </a:lnSpc>
              <a:spcBef>
                <a:spcPct val="0"/>
              </a:spcBef>
              <a:spcAft>
                <a:spcPct val="0"/>
              </a:spcAft>
              <a:buClrTx/>
              <a:buSzTx/>
              <a:buFont typeface="Courier New" panose="02070309020205020404" pitchFamily="49" charset="0"/>
              <a:buChar char="o"/>
              <a:tabLst/>
            </a:pPr>
            <a:r>
              <a:rPr kumimoji="0" lang="en-US" altLang="en-US" sz="2000" b="1" i="0" u="none" strike="noStrike" cap="none" normalizeH="0" baseline="0" dirty="0">
                <a:ln>
                  <a:noFill/>
                </a:ln>
                <a:solidFill>
                  <a:srgbClr val="FFFF00"/>
                </a:solidFill>
                <a:effectLst/>
                <a:latin typeface="Arial" panose="020B0604020202020204" pitchFamily="34" charset="0"/>
              </a:rPr>
              <a:t>Enable Two-Factor Authentication (2FA):</a:t>
            </a:r>
            <a:r>
              <a:rPr kumimoji="0" lang="en-US" altLang="en-US" sz="2000" b="0" i="0" u="none" strike="noStrike" cap="none" normalizeH="0" baseline="0" dirty="0">
                <a:ln>
                  <a:noFill/>
                </a:ln>
                <a:solidFill>
                  <a:srgbClr val="FFFF00"/>
                </a:solidFill>
                <a:effectLst/>
                <a:latin typeface="Arial" panose="020B0604020202020204" pitchFamily="34" charset="0"/>
              </a:rPr>
              <a:t> Adds an extra layer of security</a:t>
            </a:r>
          </a:p>
          <a:p>
            <a:pPr marL="342900" marR="0" lvl="0" indent="-342900" algn="l" defTabSz="914400" rtl="0" eaLnBrk="0" fontAlgn="base" latinLnBrk="0" hangingPunct="0">
              <a:lnSpc>
                <a:spcPct val="100000"/>
              </a:lnSpc>
              <a:spcBef>
                <a:spcPct val="0"/>
              </a:spcBef>
              <a:spcAft>
                <a:spcPct val="0"/>
              </a:spcAft>
              <a:buClrTx/>
              <a:buSzTx/>
              <a:buFont typeface="Courier New" panose="02070309020205020404" pitchFamily="49" charset="0"/>
              <a:buChar char="o"/>
              <a:tabLst/>
            </a:pPr>
            <a:endParaRPr kumimoji="0" lang="en-US" altLang="en-US" sz="2000" b="0" i="0" u="none" strike="noStrike" cap="none" normalizeH="0" baseline="0" dirty="0">
              <a:ln>
                <a:noFill/>
              </a:ln>
              <a:solidFill>
                <a:srgbClr val="FFFF00"/>
              </a:solidFill>
              <a:effectLst/>
              <a:latin typeface="Arial" panose="020B0604020202020204" pitchFamily="34" charset="0"/>
            </a:endParaRPr>
          </a:p>
          <a:p>
            <a:pPr marL="342900" marR="0" lvl="0" indent="-342900" algn="l" defTabSz="914400" rtl="0" eaLnBrk="0" fontAlgn="base" latinLnBrk="0" hangingPunct="0">
              <a:lnSpc>
                <a:spcPct val="100000"/>
              </a:lnSpc>
              <a:spcBef>
                <a:spcPct val="0"/>
              </a:spcBef>
              <a:spcAft>
                <a:spcPct val="0"/>
              </a:spcAft>
              <a:buClrTx/>
              <a:buSzTx/>
              <a:buFont typeface="Courier New" panose="02070309020205020404" pitchFamily="49" charset="0"/>
              <a:buChar char="o"/>
              <a:tabLst/>
            </a:pPr>
            <a:r>
              <a:rPr kumimoji="0" lang="en-US" altLang="en-US" sz="2000" b="1" i="0" u="none" strike="noStrike" cap="none" normalizeH="0" baseline="0" dirty="0">
                <a:ln>
                  <a:noFill/>
                </a:ln>
                <a:solidFill>
                  <a:srgbClr val="FFFF00"/>
                </a:solidFill>
                <a:effectLst/>
                <a:latin typeface="Arial" panose="020B0604020202020204" pitchFamily="34" charset="0"/>
              </a:rPr>
              <a:t>Regular Updates:</a:t>
            </a:r>
            <a:r>
              <a:rPr kumimoji="0" lang="en-US" altLang="en-US" sz="2000" b="0" i="0" u="none" strike="noStrike" cap="none" normalizeH="0" baseline="0" dirty="0">
                <a:ln>
                  <a:noFill/>
                </a:ln>
                <a:solidFill>
                  <a:srgbClr val="FFFF00"/>
                </a:solidFill>
                <a:effectLst/>
                <a:latin typeface="Arial" panose="020B0604020202020204" pitchFamily="34" charset="0"/>
              </a:rPr>
              <a:t> Patch vulnerabilities by keeping software and systems current</a:t>
            </a:r>
          </a:p>
          <a:p>
            <a:pPr marL="342900" marR="0" lvl="0" indent="-342900" algn="l" defTabSz="914400" rtl="0" eaLnBrk="0" fontAlgn="base" latinLnBrk="0" hangingPunct="0">
              <a:lnSpc>
                <a:spcPct val="100000"/>
              </a:lnSpc>
              <a:spcBef>
                <a:spcPct val="0"/>
              </a:spcBef>
              <a:spcAft>
                <a:spcPct val="0"/>
              </a:spcAft>
              <a:buClrTx/>
              <a:buSzTx/>
              <a:buFont typeface="Courier New" panose="02070309020205020404" pitchFamily="49" charset="0"/>
              <a:buChar char="o"/>
              <a:tabLst/>
            </a:pPr>
            <a:endParaRPr kumimoji="0" lang="en-US" altLang="en-US" sz="2000" b="0" i="0" u="none" strike="noStrike" cap="none" normalizeH="0" baseline="0" dirty="0">
              <a:ln>
                <a:noFill/>
              </a:ln>
              <a:solidFill>
                <a:srgbClr val="FFFF00"/>
              </a:solidFill>
              <a:effectLst/>
              <a:latin typeface="Arial" panose="020B0604020202020204" pitchFamily="34" charset="0"/>
            </a:endParaRPr>
          </a:p>
          <a:p>
            <a:pPr marL="342900" marR="0" lvl="0" indent="-342900" algn="l" defTabSz="914400" rtl="0" eaLnBrk="0" fontAlgn="base" latinLnBrk="0" hangingPunct="0">
              <a:lnSpc>
                <a:spcPct val="100000"/>
              </a:lnSpc>
              <a:spcBef>
                <a:spcPct val="0"/>
              </a:spcBef>
              <a:spcAft>
                <a:spcPct val="0"/>
              </a:spcAft>
              <a:buClrTx/>
              <a:buSzTx/>
              <a:buFont typeface="Courier New" panose="02070309020205020404" pitchFamily="49" charset="0"/>
              <a:buChar char="o"/>
              <a:tabLst/>
            </a:pPr>
            <a:r>
              <a:rPr kumimoji="0" lang="en-US" altLang="en-US" sz="2000" b="1" i="0" u="none" strike="noStrike" cap="none" normalizeH="0" baseline="0" dirty="0">
                <a:ln>
                  <a:noFill/>
                </a:ln>
                <a:solidFill>
                  <a:srgbClr val="FFFF00"/>
                </a:solidFill>
                <a:effectLst/>
                <a:latin typeface="Arial" panose="020B0604020202020204" pitchFamily="34" charset="0"/>
              </a:rPr>
              <a:t>Strong Passwords:</a:t>
            </a:r>
            <a:r>
              <a:rPr kumimoji="0" lang="en-US" altLang="en-US" sz="2000" b="0" i="0" u="none" strike="noStrike" cap="none" normalizeH="0" baseline="0" dirty="0">
                <a:ln>
                  <a:noFill/>
                </a:ln>
                <a:solidFill>
                  <a:srgbClr val="FFFF00"/>
                </a:solidFill>
                <a:effectLst/>
                <a:latin typeface="Arial" panose="020B0604020202020204" pitchFamily="34" charset="0"/>
              </a:rPr>
              <a:t> Use a combination of letters, numbers, and symbols</a:t>
            </a:r>
          </a:p>
          <a:p>
            <a:pPr marL="342900" marR="0" lvl="0" indent="-342900" algn="l" defTabSz="914400" rtl="0" eaLnBrk="0" fontAlgn="base" latinLnBrk="0" hangingPunct="0">
              <a:lnSpc>
                <a:spcPct val="100000"/>
              </a:lnSpc>
              <a:spcBef>
                <a:spcPct val="0"/>
              </a:spcBef>
              <a:spcAft>
                <a:spcPct val="0"/>
              </a:spcAft>
              <a:buClrTx/>
              <a:buSzTx/>
              <a:buFont typeface="Courier New" panose="02070309020205020404" pitchFamily="49" charset="0"/>
              <a:buChar char="o"/>
              <a:tabLst/>
            </a:pPr>
            <a:endParaRPr kumimoji="0" lang="en-US" altLang="en-US" sz="2000" b="0" i="0" u="none" strike="noStrike" cap="none" normalizeH="0" baseline="0" dirty="0">
              <a:ln>
                <a:noFill/>
              </a:ln>
              <a:solidFill>
                <a:srgbClr val="FFFF00"/>
              </a:solidFill>
              <a:effectLst/>
              <a:latin typeface="Arial" panose="020B0604020202020204" pitchFamily="34" charset="0"/>
            </a:endParaRPr>
          </a:p>
          <a:p>
            <a:pPr marL="342900" marR="0" lvl="0" indent="-342900" algn="l" defTabSz="914400" rtl="0" eaLnBrk="0" fontAlgn="base" latinLnBrk="0" hangingPunct="0">
              <a:lnSpc>
                <a:spcPct val="100000"/>
              </a:lnSpc>
              <a:spcBef>
                <a:spcPct val="0"/>
              </a:spcBef>
              <a:spcAft>
                <a:spcPct val="0"/>
              </a:spcAft>
              <a:buClrTx/>
              <a:buSzTx/>
              <a:buFont typeface="Courier New" panose="02070309020205020404" pitchFamily="49" charset="0"/>
              <a:buChar char="o"/>
              <a:tabLst/>
            </a:pPr>
            <a:r>
              <a:rPr kumimoji="0" lang="en-US" altLang="en-US" sz="2000" b="1" i="0" u="none" strike="noStrike" cap="none" normalizeH="0" baseline="0" dirty="0">
                <a:ln>
                  <a:noFill/>
                </a:ln>
                <a:solidFill>
                  <a:srgbClr val="FFFF00"/>
                </a:solidFill>
                <a:effectLst/>
                <a:latin typeface="Arial" panose="020B0604020202020204" pitchFamily="34" charset="0"/>
              </a:rPr>
              <a:t>Educate Users:</a:t>
            </a:r>
            <a:r>
              <a:rPr kumimoji="0" lang="en-US" altLang="en-US" sz="2000" b="0" i="0" u="none" strike="noStrike" cap="none" normalizeH="0" baseline="0" dirty="0">
                <a:ln>
                  <a:noFill/>
                </a:ln>
                <a:solidFill>
                  <a:srgbClr val="FFFF00"/>
                </a:solidFill>
                <a:effectLst/>
                <a:latin typeface="Arial" panose="020B0604020202020204" pitchFamily="34" charset="0"/>
              </a:rPr>
              <a:t> Train employees to recognize phishing and other social engineering tactics</a:t>
            </a:r>
          </a:p>
          <a:p>
            <a:pPr marL="342900" marR="0" lvl="0" indent="-342900" algn="l" defTabSz="914400" rtl="0" eaLnBrk="0" fontAlgn="base" latinLnBrk="0" hangingPunct="0">
              <a:lnSpc>
                <a:spcPct val="100000"/>
              </a:lnSpc>
              <a:spcBef>
                <a:spcPct val="0"/>
              </a:spcBef>
              <a:spcAft>
                <a:spcPct val="0"/>
              </a:spcAft>
              <a:buClrTx/>
              <a:buSzTx/>
              <a:buFont typeface="Courier New" panose="02070309020205020404" pitchFamily="49" charset="0"/>
              <a:buChar char="o"/>
              <a:tabLst/>
            </a:pPr>
            <a:endParaRPr kumimoji="0" lang="en-US" altLang="en-US" b="0" i="0" u="none" strike="noStrike" cap="none" normalizeH="0" baseline="0" dirty="0">
              <a:ln>
                <a:noFill/>
              </a:ln>
              <a:solidFill>
                <a:srgbClr val="FFFF00"/>
              </a:solidFill>
              <a:effectLst/>
              <a:latin typeface="Arial" panose="020B0604020202020204" pitchFamily="34" charset="0"/>
            </a:endParaRPr>
          </a:p>
          <a:p>
            <a:pPr marL="342900" marR="0" lvl="0" indent="-342900" algn="l" defTabSz="914400" rtl="0" eaLnBrk="0" fontAlgn="base" latinLnBrk="0" hangingPunct="0">
              <a:lnSpc>
                <a:spcPct val="100000"/>
              </a:lnSpc>
              <a:spcBef>
                <a:spcPct val="0"/>
              </a:spcBef>
              <a:spcAft>
                <a:spcPct val="0"/>
              </a:spcAft>
              <a:buClrTx/>
              <a:buSzTx/>
              <a:buFont typeface="Courier New" panose="02070309020205020404" pitchFamily="49" charset="0"/>
              <a:buChar char="o"/>
              <a:tabLst/>
            </a:pPr>
            <a:r>
              <a:rPr kumimoji="0" lang="en-US" altLang="en-US" sz="2000" b="1" i="0" u="none" strike="noStrike" cap="none" normalizeH="0" baseline="0" dirty="0">
                <a:ln>
                  <a:noFill/>
                </a:ln>
                <a:solidFill>
                  <a:srgbClr val="FFFF00"/>
                </a:solidFill>
                <a:effectLst/>
                <a:latin typeface="Arial" panose="020B0604020202020204" pitchFamily="34" charset="0"/>
              </a:rPr>
              <a:t>Backup Data:</a:t>
            </a:r>
            <a:r>
              <a:rPr kumimoji="0" lang="en-US" altLang="en-US" sz="2000" b="0" i="0" u="none" strike="noStrike" cap="none" normalizeH="0" baseline="0" dirty="0">
                <a:ln>
                  <a:noFill/>
                </a:ln>
                <a:solidFill>
                  <a:srgbClr val="FFFF00"/>
                </a:solidFill>
                <a:effectLst/>
                <a:latin typeface="Arial" panose="020B0604020202020204" pitchFamily="34" charset="0"/>
              </a:rPr>
              <a:t> Regular backups minimize data loss risks </a:t>
            </a:r>
          </a:p>
        </p:txBody>
      </p:sp>
      <p:pic>
        <p:nvPicPr>
          <p:cNvPr id="10" name="Picture 9">
            <a:extLst>
              <a:ext uri="{FF2B5EF4-FFF2-40B4-BE49-F238E27FC236}">
                <a16:creationId xmlns:a16="http://schemas.microsoft.com/office/drawing/2014/main" id="{69A840BD-F25E-AE78-CAD9-D0A6396160CD}"/>
              </a:ext>
            </a:extLst>
          </p:cNvPr>
          <p:cNvPicPr>
            <a:picLocks noChangeAspect="1"/>
          </p:cNvPicPr>
          <p:nvPr/>
        </p:nvPicPr>
        <p:blipFill>
          <a:blip r:embed="rId2"/>
          <a:stretch>
            <a:fillRect/>
          </a:stretch>
        </p:blipFill>
        <p:spPr>
          <a:xfrm>
            <a:off x="5553777" y="0"/>
            <a:ext cx="6638223" cy="6858000"/>
          </a:xfrm>
          <a:prstGeom prst="rect">
            <a:avLst/>
          </a:prstGeom>
        </p:spPr>
      </p:pic>
    </p:spTree>
    <p:extLst>
      <p:ext uri="{BB962C8B-B14F-4D97-AF65-F5344CB8AC3E}">
        <p14:creationId xmlns:p14="http://schemas.microsoft.com/office/powerpoint/2010/main" val="29428296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36801CC-0F2E-93E1-A2AD-F36BE9A16582}"/>
              </a:ext>
            </a:extLst>
          </p:cNvPr>
          <p:cNvSpPr txBox="1"/>
          <p:nvPr/>
        </p:nvSpPr>
        <p:spPr>
          <a:xfrm>
            <a:off x="138148" y="0"/>
            <a:ext cx="6519212" cy="2308324"/>
          </a:xfrm>
          <a:prstGeom prst="rect">
            <a:avLst/>
          </a:prstGeom>
          <a:noFill/>
        </p:spPr>
        <p:txBody>
          <a:bodyPr wrap="square" rtlCol="0">
            <a:spAutoFit/>
          </a:bodyPr>
          <a:lstStyle/>
          <a:p>
            <a:r>
              <a:rPr lang="en-US" sz="4800" b="1" dirty="0">
                <a:solidFill>
                  <a:srgbClr val="FFFF00"/>
                </a:solidFill>
              </a:rPr>
              <a:t>The Role of Ethical Hacking</a:t>
            </a:r>
          </a:p>
          <a:p>
            <a:endParaRPr lang="en-IN" sz="4800" dirty="0">
              <a:solidFill>
                <a:srgbClr val="FFFF00"/>
              </a:solidFill>
            </a:endParaRPr>
          </a:p>
        </p:txBody>
      </p:sp>
      <p:sp>
        <p:nvSpPr>
          <p:cNvPr id="3" name="TextBox 2">
            <a:extLst>
              <a:ext uri="{FF2B5EF4-FFF2-40B4-BE49-F238E27FC236}">
                <a16:creationId xmlns:a16="http://schemas.microsoft.com/office/drawing/2014/main" id="{D9D12350-5940-C550-E79C-2AF581DCC896}"/>
              </a:ext>
            </a:extLst>
          </p:cNvPr>
          <p:cNvSpPr txBox="1"/>
          <p:nvPr/>
        </p:nvSpPr>
        <p:spPr>
          <a:xfrm>
            <a:off x="-59205" y="1693594"/>
            <a:ext cx="5203528" cy="4524315"/>
          </a:xfrm>
          <a:prstGeom prst="rect">
            <a:avLst/>
          </a:prstGeom>
          <a:noFill/>
        </p:spPr>
        <p:txBody>
          <a:bodyPr wrap="square" rtlCol="0">
            <a:spAutoFit/>
          </a:bodyPr>
          <a:lstStyle/>
          <a:p>
            <a:pPr marL="285750" indent="-285750">
              <a:buFont typeface="Courier New" panose="02070309020205020404" pitchFamily="49" charset="0"/>
              <a:buChar char="o"/>
            </a:pPr>
            <a:r>
              <a:rPr lang="en-US" sz="2400" b="1" dirty="0">
                <a:solidFill>
                  <a:srgbClr val="FFFF00"/>
                </a:solidFill>
              </a:rPr>
              <a:t>Ethical hacking</a:t>
            </a:r>
            <a:r>
              <a:rPr lang="en-US" sz="2400" dirty="0">
                <a:solidFill>
                  <a:srgbClr val="FFFF00"/>
                </a:solidFill>
              </a:rPr>
              <a:t> plays a crucial role in cybersecurity by proactively identifying vulnerabilities and weaknesses in systems, networks, and applications. Ethical hackers, also known as </a:t>
            </a:r>
            <a:r>
              <a:rPr lang="en-US" sz="2400" b="1" dirty="0">
                <a:solidFill>
                  <a:srgbClr val="FFFF00"/>
                </a:solidFill>
              </a:rPr>
              <a:t>white-hat hackers</a:t>
            </a:r>
            <a:r>
              <a:rPr lang="en-US" sz="2400" dirty="0">
                <a:solidFill>
                  <a:srgbClr val="FFFF00"/>
                </a:solidFill>
              </a:rPr>
              <a:t>, use the same techniques as malicious hackers but do so with permission and the intent to improve security. Their work is critical in safeguarding sensitive data and ensuring robust defenses against cyber threats</a:t>
            </a:r>
            <a:endParaRPr lang="en-IN" sz="2400" dirty="0">
              <a:solidFill>
                <a:srgbClr val="FFFF00"/>
              </a:solidFill>
            </a:endParaRPr>
          </a:p>
        </p:txBody>
      </p:sp>
      <p:pic>
        <p:nvPicPr>
          <p:cNvPr id="5" name="Picture 4">
            <a:extLst>
              <a:ext uri="{FF2B5EF4-FFF2-40B4-BE49-F238E27FC236}">
                <a16:creationId xmlns:a16="http://schemas.microsoft.com/office/drawing/2014/main" id="{8844344D-F72D-7E9B-4264-16E7B3728371}"/>
              </a:ext>
            </a:extLst>
          </p:cNvPr>
          <p:cNvPicPr>
            <a:picLocks noChangeAspect="1"/>
          </p:cNvPicPr>
          <p:nvPr/>
        </p:nvPicPr>
        <p:blipFill>
          <a:blip r:embed="rId2"/>
          <a:stretch>
            <a:fillRect/>
          </a:stretch>
        </p:blipFill>
        <p:spPr>
          <a:xfrm>
            <a:off x="5302204" y="0"/>
            <a:ext cx="6889796" cy="6858000"/>
          </a:xfrm>
          <a:prstGeom prst="rect">
            <a:avLst/>
          </a:prstGeom>
        </p:spPr>
      </p:pic>
    </p:spTree>
    <p:extLst>
      <p:ext uri="{BB962C8B-B14F-4D97-AF65-F5344CB8AC3E}">
        <p14:creationId xmlns:p14="http://schemas.microsoft.com/office/powerpoint/2010/main" val="29300606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3892CCD-997D-C142-F8A4-7BEF583FFB88}"/>
              </a:ext>
            </a:extLst>
          </p:cNvPr>
          <p:cNvSpPr txBox="1"/>
          <p:nvPr/>
        </p:nvSpPr>
        <p:spPr>
          <a:xfrm>
            <a:off x="-1" y="97659"/>
            <a:ext cx="6762612" cy="2308324"/>
          </a:xfrm>
          <a:prstGeom prst="rect">
            <a:avLst/>
          </a:prstGeom>
          <a:noFill/>
        </p:spPr>
        <p:txBody>
          <a:bodyPr wrap="square" rtlCol="0">
            <a:spAutoFit/>
          </a:bodyPr>
          <a:lstStyle/>
          <a:p>
            <a:r>
              <a:rPr lang="en-US" sz="4800" b="1" dirty="0">
                <a:solidFill>
                  <a:srgbClr val="FFFF00"/>
                </a:solidFill>
              </a:rPr>
              <a:t>Cyber Security and Emerging Technologies</a:t>
            </a:r>
          </a:p>
          <a:p>
            <a:endParaRPr lang="en-IN" sz="4800" dirty="0">
              <a:solidFill>
                <a:srgbClr val="FFFF00"/>
              </a:solidFill>
            </a:endParaRPr>
          </a:p>
        </p:txBody>
      </p:sp>
      <p:sp>
        <p:nvSpPr>
          <p:cNvPr id="4" name="Rectangle 1">
            <a:extLst>
              <a:ext uri="{FF2B5EF4-FFF2-40B4-BE49-F238E27FC236}">
                <a16:creationId xmlns:a16="http://schemas.microsoft.com/office/drawing/2014/main" id="{24A60179-1100-E8BC-1221-2EE77A97E51A}"/>
              </a:ext>
            </a:extLst>
          </p:cNvPr>
          <p:cNvSpPr>
            <a:spLocks noChangeArrowheads="1"/>
          </p:cNvSpPr>
          <p:nvPr/>
        </p:nvSpPr>
        <p:spPr bwMode="auto">
          <a:xfrm rot="10800000" flipV="1">
            <a:off x="-1" y="1951155"/>
            <a:ext cx="5644140" cy="4524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marR="0" lvl="0" indent="-342900" algn="l" defTabSz="914400" rtl="0" eaLnBrk="0" fontAlgn="base" latinLnBrk="0" hangingPunct="0">
              <a:lnSpc>
                <a:spcPct val="100000"/>
              </a:lnSpc>
              <a:spcBef>
                <a:spcPct val="0"/>
              </a:spcBef>
              <a:spcAft>
                <a:spcPct val="0"/>
              </a:spcAft>
              <a:buClrTx/>
              <a:buSzTx/>
              <a:buFont typeface="Courier New" panose="02070309020205020404" pitchFamily="49" charset="0"/>
              <a:buChar char="o"/>
              <a:tabLst/>
            </a:pPr>
            <a:r>
              <a:rPr kumimoji="0" lang="en-US" altLang="en-US" sz="2400" b="1" i="0" u="none" strike="noStrike" cap="none" normalizeH="0" baseline="0" dirty="0">
                <a:ln>
                  <a:noFill/>
                </a:ln>
                <a:solidFill>
                  <a:srgbClr val="FFFF00"/>
                </a:solidFill>
                <a:effectLst/>
                <a:latin typeface="Arial" panose="020B0604020202020204" pitchFamily="34" charset="0"/>
              </a:rPr>
              <a:t>AI in Cyber Security:</a:t>
            </a:r>
            <a:endParaRPr kumimoji="0" lang="en-US" altLang="en-US" sz="2400" b="0" i="0" u="none" strike="noStrike" cap="none" normalizeH="0" baseline="0" dirty="0">
              <a:ln>
                <a:noFill/>
              </a:ln>
              <a:solidFill>
                <a:srgbClr val="FFFF00"/>
              </a:solidFill>
              <a:effectLst/>
              <a:latin typeface="Arial" panose="020B0604020202020204" pitchFamily="34" charset="0"/>
            </a:endParaRPr>
          </a:p>
          <a:p>
            <a:pPr marL="342900" marR="0" lvl="0" indent="-342900" algn="l" defTabSz="914400" rtl="0" eaLnBrk="0" fontAlgn="base" latinLnBrk="0" hangingPunct="0">
              <a:lnSpc>
                <a:spcPct val="100000"/>
              </a:lnSpc>
              <a:spcBef>
                <a:spcPct val="0"/>
              </a:spcBef>
              <a:spcAft>
                <a:spcPct val="0"/>
              </a:spcAft>
              <a:buClrTx/>
              <a:buSzTx/>
              <a:buFont typeface="Courier New" panose="02070309020205020404" pitchFamily="49" charset="0"/>
              <a:buChar char="o"/>
              <a:tabLst/>
            </a:pPr>
            <a:r>
              <a:rPr kumimoji="0" lang="en-US" altLang="en-US" sz="2400" b="0" i="0" u="none" strike="noStrike" cap="none" normalizeH="0" baseline="0" dirty="0">
                <a:ln>
                  <a:noFill/>
                </a:ln>
                <a:solidFill>
                  <a:srgbClr val="FFFF00"/>
                </a:solidFill>
                <a:effectLst/>
                <a:latin typeface="Arial" panose="020B0604020202020204" pitchFamily="34" charset="0"/>
              </a:rPr>
              <a:t>Detects patterns in data for potential threats.</a:t>
            </a:r>
          </a:p>
          <a:p>
            <a:pPr marL="342900" marR="0" lvl="0" indent="-342900" algn="l" defTabSz="914400" rtl="0" eaLnBrk="0" fontAlgn="base" latinLnBrk="0" hangingPunct="0">
              <a:lnSpc>
                <a:spcPct val="100000"/>
              </a:lnSpc>
              <a:spcBef>
                <a:spcPct val="0"/>
              </a:spcBef>
              <a:spcAft>
                <a:spcPct val="0"/>
              </a:spcAft>
              <a:buClrTx/>
              <a:buSzTx/>
              <a:buFont typeface="Courier New" panose="02070309020205020404" pitchFamily="49" charset="0"/>
              <a:buChar char="o"/>
              <a:tabLst/>
            </a:pPr>
            <a:endParaRPr kumimoji="0" lang="en-US" altLang="en-US" sz="2400" b="0" i="0" u="none" strike="noStrike" cap="none" normalizeH="0" baseline="0" dirty="0">
              <a:ln>
                <a:noFill/>
              </a:ln>
              <a:solidFill>
                <a:srgbClr val="FFFF00"/>
              </a:solidFill>
              <a:effectLst/>
              <a:latin typeface="Arial" panose="020B0604020202020204" pitchFamily="34" charset="0"/>
            </a:endParaRPr>
          </a:p>
          <a:p>
            <a:pPr marL="342900" marR="0" lvl="0" indent="-342900" algn="l" defTabSz="914400" rtl="0" eaLnBrk="0" fontAlgn="base" latinLnBrk="0" hangingPunct="0">
              <a:lnSpc>
                <a:spcPct val="100000"/>
              </a:lnSpc>
              <a:spcBef>
                <a:spcPct val="0"/>
              </a:spcBef>
              <a:spcAft>
                <a:spcPct val="0"/>
              </a:spcAft>
              <a:buClrTx/>
              <a:buSzTx/>
              <a:buFont typeface="Courier New" panose="02070309020205020404" pitchFamily="49" charset="0"/>
              <a:buChar char="o"/>
              <a:tabLst/>
            </a:pPr>
            <a:r>
              <a:rPr kumimoji="0" lang="en-US" altLang="en-US" sz="2400" b="1" i="0" u="none" strike="noStrike" cap="none" normalizeH="0" baseline="0" dirty="0">
                <a:ln>
                  <a:noFill/>
                </a:ln>
                <a:solidFill>
                  <a:srgbClr val="FFFF00"/>
                </a:solidFill>
                <a:effectLst/>
                <a:latin typeface="Arial" panose="020B0604020202020204" pitchFamily="34" charset="0"/>
              </a:rPr>
              <a:t>IoT Security:</a:t>
            </a:r>
            <a:endParaRPr kumimoji="0" lang="en-US" altLang="en-US" sz="2400" b="0" i="0" u="none" strike="noStrike" cap="none" normalizeH="0" baseline="0" dirty="0">
              <a:ln>
                <a:noFill/>
              </a:ln>
              <a:solidFill>
                <a:srgbClr val="FFFF00"/>
              </a:solidFill>
              <a:effectLst/>
              <a:latin typeface="Arial" panose="020B0604020202020204" pitchFamily="34" charset="0"/>
            </a:endParaRPr>
          </a:p>
          <a:p>
            <a:pPr marL="342900" marR="0" lvl="0" indent="-342900" algn="l" defTabSz="914400" rtl="0" eaLnBrk="0" fontAlgn="base" latinLnBrk="0" hangingPunct="0">
              <a:lnSpc>
                <a:spcPct val="100000"/>
              </a:lnSpc>
              <a:spcBef>
                <a:spcPct val="0"/>
              </a:spcBef>
              <a:spcAft>
                <a:spcPct val="0"/>
              </a:spcAft>
              <a:buClrTx/>
              <a:buSzTx/>
              <a:buFont typeface="Courier New" panose="02070309020205020404" pitchFamily="49" charset="0"/>
              <a:buChar char="o"/>
              <a:tabLst/>
            </a:pPr>
            <a:r>
              <a:rPr kumimoji="0" lang="en-US" altLang="en-US" sz="2400" b="0" i="0" u="none" strike="noStrike" cap="none" normalizeH="0" baseline="0" dirty="0">
                <a:ln>
                  <a:noFill/>
                </a:ln>
                <a:solidFill>
                  <a:srgbClr val="FFFF00"/>
                </a:solidFill>
                <a:effectLst/>
                <a:latin typeface="Arial" panose="020B0604020202020204" pitchFamily="34" charset="0"/>
              </a:rPr>
              <a:t>Securing billions of interconnected devices from being exploited</a:t>
            </a:r>
          </a:p>
          <a:p>
            <a:pPr marL="342900" marR="0" lvl="0" indent="-342900" algn="l" defTabSz="914400" rtl="0" eaLnBrk="0" fontAlgn="base" latinLnBrk="0" hangingPunct="0">
              <a:lnSpc>
                <a:spcPct val="100000"/>
              </a:lnSpc>
              <a:spcBef>
                <a:spcPct val="0"/>
              </a:spcBef>
              <a:spcAft>
                <a:spcPct val="0"/>
              </a:spcAft>
              <a:buClrTx/>
              <a:buSzTx/>
              <a:buFont typeface="Courier New" panose="02070309020205020404" pitchFamily="49" charset="0"/>
              <a:buChar char="o"/>
              <a:tabLst/>
            </a:pPr>
            <a:endParaRPr kumimoji="0" lang="en-US" altLang="en-US" sz="2400" b="0" i="0" u="none" strike="noStrike" cap="none" normalizeH="0" baseline="0" dirty="0">
              <a:ln>
                <a:noFill/>
              </a:ln>
              <a:solidFill>
                <a:srgbClr val="FFFF00"/>
              </a:solidFill>
              <a:effectLst/>
              <a:latin typeface="Arial" panose="020B0604020202020204" pitchFamily="34" charset="0"/>
            </a:endParaRPr>
          </a:p>
          <a:p>
            <a:pPr marL="342900" marR="0" lvl="0" indent="-342900" algn="l" defTabSz="914400" rtl="0" eaLnBrk="0" fontAlgn="base" latinLnBrk="0" hangingPunct="0">
              <a:lnSpc>
                <a:spcPct val="100000"/>
              </a:lnSpc>
              <a:spcBef>
                <a:spcPct val="0"/>
              </a:spcBef>
              <a:spcAft>
                <a:spcPct val="0"/>
              </a:spcAft>
              <a:buClrTx/>
              <a:buSzTx/>
              <a:buFont typeface="Courier New" panose="02070309020205020404" pitchFamily="49" charset="0"/>
              <a:buChar char="o"/>
              <a:tabLst/>
            </a:pPr>
            <a:r>
              <a:rPr kumimoji="0" lang="en-US" altLang="en-US" sz="2400" b="1" i="0" u="none" strike="noStrike" cap="none" normalizeH="0" baseline="0" dirty="0">
                <a:ln>
                  <a:noFill/>
                </a:ln>
                <a:solidFill>
                  <a:srgbClr val="FFFF00"/>
                </a:solidFill>
                <a:effectLst/>
                <a:latin typeface="Arial" panose="020B0604020202020204" pitchFamily="34" charset="0"/>
              </a:rPr>
              <a:t>Blockchain:</a:t>
            </a:r>
            <a:endParaRPr kumimoji="0" lang="en-US" altLang="en-US" sz="2400" b="0" i="0" u="none" strike="noStrike" cap="none" normalizeH="0" baseline="0" dirty="0">
              <a:ln>
                <a:noFill/>
              </a:ln>
              <a:solidFill>
                <a:srgbClr val="FFFF00"/>
              </a:solidFill>
              <a:effectLst/>
              <a:latin typeface="Arial" panose="020B0604020202020204" pitchFamily="34" charset="0"/>
            </a:endParaRPr>
          </a:p>
          <a:p>
            <a:pPr marL="342900" marR="0" lvl="0" indent="-342900" algn="l" defTabSz="914400" rtl="0" eaLnBrk="0" fontAlgn="base" latinLnBrk="0" hangingPunct="0">
              <a:lnSpc>
                <a:spcPct val="100000"/>
              </a:lnSpc>
              <a:spcBef>
                <a:spcPct val="0"/>
              </a:spcBef>
              <a:spcAft>
                <a:spcPct val="0"/>
              </a:spcAft>
              <a:buClrTx/>
              <a:buSzTx/>
              <a:buFont typeface="Courier New" panose="02070309020205020404" pitchFamily="49" charset="0"/>
              <a:buChar char="o"/>
              <a:tabLst/>
            </a:pPr>
            <a:r>
              <a:rPr kumimoji="0" lang="en-US" altLang="en-US" sz="2400" b="0" i="0" u="none" strike="noStrike" cap="none" normalizeH="0" baseline="0" dirty="0">
                <a:ln>
                  <a:noFill/>
                </a:ln>
                <a:solidFill>
                  <a:srgbClr val="FFFF00"/>
                </a:solidFill>
                <a:effectLst/>
                <a:latin typeface="Arial" panose="020B0604020202020204" pitchFamily="34" charset="0"/>
              </a:rPr>
              <a:t>Improves trust and transparency in transactions</a:t>
            </a:r>
          </a:p>
          <a:p>
            <a:pPr marL="342900" marR="0" lvl="0" indent="-342900" algn="l" defTabSz="914400" rtl="0" eaLnBrk="0" fontAlgn="base" latinLnBrk="0" hangingPunct="0">
              <a:lnSpc>
                <a:spcPct val="100000"/>
              </a:lnSpc>
              <a:spcBef>
                <a:spcPct val="0"/>
              </a:spcBef>
              <a:spcAft>
                <a:spcPct val="0"/>
              </a:spcAft>
              <a:buClrTx/>
              <a:buSzTx/>
              <a:buFont typeface="Courier New" panose="02070309020205020404" pitchFamily="49" charset="0"/>
              <a:buChar char="o"/>
              <a:tabLst/>
            </a:pPr>
            <a:endParaRPr kumimoji="0" lang="en-US" altLang="en-US" sz="2400" b="0" i="0" u="none" strike="noStrike" cap="none" normalizeH="0" baseline="0" dirty="0">
              <a:ln>
                <a:noFill/>
              </a:ln>
              <a:solidFill>
                <a:srgbClr val="FFFF00"/>
              </a:solidFill>
              <a:effectLst/>
              <a:latin typeface="Arial" panose="020B0604020202020204" pitchFamily="34" charset="0"/>
            </a:endParaRPr>
          </a:p>
        </p:txBody>
      </p:sp>
      <p:pic>
        <p:nvPicPr>
          <p:cNvPr id="6" name="Picture 5">
            <a:extLst>
              <a:ext uri="{FF2B5EF4-FFF2-40B4-BE49-F238E27FC236}">
                <a16:creationId xmlns:a16="http://schemas.microsoft.com/office/drawing/2014/main" id="{4AE24B2A-E1C4-D322-B505-FCEBAC89E93B}"/>
              </a:ext>
            </a:extLst>
          </p:cNvPr>
          <p:cNvPicPr>
            <a:picLocks noChangeAspect="1"/>
          </p:cNvPicPr>
          <p:nvPr/>
        </p:nvPicPr>
        <p:blipFill>
          <a:blip r:embed="rId2"/>
          <a:srcRect l="22360" r="24978"/>
          <a:stretch/>
        </p:blipFill>
        <p:spPr>
          <a:xfrm>
            <a:off x="6400800" y="0"/>
            <a:ext cx="5791200" cy="6873093"/>
          </a:xfrm>
          <a:prstGeom prst="rect">
            <a:avLst/>
          </a:prstGeom>
        </p:spPr>
      </p:pic>
    </p:spTree>
    <p:extLst>
      <p:ext uri="{BB962C8B-B14F-4D97-AF65-F5344CB8AC3E}">
        <p14:creationId xmlns:p14="http://schemas.microsoft.com/office/powerpoint/2010/main" val="189633895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TM03457452[[fn=Celestial]]</Template>
  <TotalTime>282</TotalTime>
  <Words>620</Words>
  <Application>Microsoft Office PowerPoint</Application>
  <PresentationFormat>Widescreen</PresentationFormat>
  <Paragraphs>80</Paragraphs>
  <Slides>13</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13</vt:i4>
      </vt:variant>
    </vt:vector>
  </HeadingPairs>
  <TitlesOfParts>
    <vt:vector size="21" baseType="lpstr">
      <vt:lpstr>Aharoni</vt:lpstr>
      <vt:lpstr>Aptos</vt:lpstr>
      <vt:lpstr>Arial</vt:lpstr>
      <vt:lpstr>Bauhaus 93</vt:lpstr>
      <vt:lpstr>Calibri</vt:lpstr>
      <vt:lpstr>Calibri Light</vt:lpstr>
      <vt:lpstr>Courier New</vt:lpstr>
      <vt:lpstr>Celestial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PADALA TEJESH KUMAR</dc:creator>
  <cp:lastModifiedBy>Mouli venkat</cp:lastModifiedBy>
  <cp:revision>2</cp:revision>
  <dcterms:created xsi:type="dcterms:W3CDTF">2024-12-08T07:03:05Z</dcterms:created>
  <dcterms:modified xsi:type="dcterms:W3CDTF">2024-12-08T14:23:04Z</dcterms:modified>
</cp:coreProperties>
</file>